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3170" r:id="rId3"/>
    <p:sldId id="3172" r:id="rId5"/>
    <p:sldId id="3174" r:id="rId6"/>
    <p:sldId id="3217" r:id="rId7"/>
    <p:sldId id="3186" r:id="rId8"/>
    <p:sldId id="3188" r:id="rId9"/>
    <p:sldId id="3218" r:id="rId10"/>
    <p:sldId id="3219" r:id="rId11"/>
    <p:sldId id="3220" r:id="rId12"/>
    <p:sldId id="3221" r:id="rId13"/>
    <p:sldId id="3222" r:id="rId14"/>
    <p:sldId id="3223" r:id="rId15"/>
    <p:sldId id="3225" r:id="rId16"/>
    <p:sldId id="3226" r:id="rId17"/>
    <p:sldId id="3227" r:id="rId18"/>
    <p:sldId id="3229" r:id="rId19"/>
    <p:sldId id="3231" r:id="rId20"/>
    <p:sldId id="3230" r:id="rId21"/>
    <p:sldId id="3232" r:id="rId22"/>
    <p:sldId id="3233" r:id="rId23"/>
    <p:sldId id="3234" r:id="rId24"/>
    <p:sldId id="3238" r:id="rId25"/>
    <p:sldId id="3236" r:id="rId26"/>
    <p:sldId id="3235" r:id="rId27"/>
    <p:sldId id="3239" r:id="rId28"/>
    <p:sldId id="3240" r:id="rId29"/>
    <p:sldId id="3241" r:id="rId30"/>
    <p:sldId id="3244" r:id="rId31"/>
    <p:sldId id="3245" r:id="rId32"/>
    <p:sldId id="3246" r:id="rId33"/>
    <p:sldId id="3247" r:id="rId34"/>
    <p:sldId id="3248" r:id="rId35"/>
    <p:sldId id="3249" r:id="rId36"/>
    <p:sldId id="3280" r:id="rId37"/>
    <p:sldId id="3294" r:id="rId38"/>
    <p:sldId id="3281" r:id="rId39"/>
    <p:sldId id="3250" r:id="rId40"/>
    <p:sldId id="3251" r:id="rId41"/>
    <p:sldId id="3252" r:id="rId42"/>
    <p:sldId id="3253" r:id="rId43"/>
    <p:sldId id="3255" r:id="rId44"/>
    <p:sldId id="3274" r:id="rId45"/>
    <p:sldId id="3275" r:id="rId46"/>
    <p:sldId id="3276" r:id="rId47"/>
    <p:sldId id="3277" r:id="rId48"/>
    <p:sldId id="3278" r:id="rId49"/>
    <p:sldId id="3279" r:id="rId50"/>
    <p:sldId id="3228" r:id="rId51"/>
  </p:sldIdLst>
  <p:sldSz cx="8959850" cy="5039995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47040" indent="-12763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896620" indent="-2571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45565" indent="-3873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795145" indent="-51689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59766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1706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3647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55587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B59E"/>
    <a:srgbClr val="595959"/>
    <a:srgbClr val="D0E66C"/>
    <a:srgbClr val="5D7D41"/>
    <a:srgbClr val="B3D787"/>
    <a:srgbClr val="DC5F54"/>
    <a:srgbClr val="EBB867"/>
    <a:srgbClr val="E4B842"/>
    <a:srgbClr val="D24977"/>
    <a:srgbClr val="34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3" autoAdjust="0"/>
    <p:restoredTop sz="95317" autoAdjust="0"/>
  </p:normalViewPr>
  <p:slideViewPr>
    <p:cSldViewPr>
      <p:cViewPr varScale="1">
        <p:scale>
          <a:sx n="84" d="100"/>
          <a:sy n="84" d="100"/>
        </p:scale>
        <p:origin x="-84" y="-1500"/>
      </p:cViewPr>
      <p:guideLst>
        <p:guide orient="horz" pos="226"/>
        <p:guide orient="horz" pos="2853"/>
        <p:guide pos="2821"/>
        <p:guide pos="388"/>
        <p:guide pos="5207"/>
        <p:guide pos="4845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39" d="100"/>
        <a:sy n="139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13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81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58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98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25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430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835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240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今天我分享的主题是《任务型对话中的自然语言生成》。</a:t>
            </a:r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47F58C-7459-4DEE-840F-2EBC2D08B0D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基于上下文的回复，适合多轮对话。</a:t>
            </a:r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由于现有研究中，并没有现成的树结构的MR，因此本文作者自己收集了一套天气领域的数据集。</a:t>
            </a:r>
            <a:endParaRPr lang="zh-CN" altLang="en-US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BBB32EE-EBE1-42F1-AAFD-C69185DD8BF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error</a:t>
            </a:r>
            <a:r>
              <a:rPr lang="zh-CN" altLang="en-US"/>
              <a:t>包含</a:t>
            </a:r>
            <a:r>
              <a:rPr lang="en-US" altLang="zh-CN"/>
              <a:t>2</a:t>
            </a:r>
            <a:r>
              <a:rPr lang="zh-CN" altLang="en-US"/>
              <a:t>种情况，分别是天气询问的时间太久，比如下周天气如何，这种情况没有办法回复，就认为是一种</a:t>
            </a:r>
            <a:r>
              <a:rPr lang="en-US" altLang="zh-CN"/>
              <a:t>error</a:t>
            </a:r>
            <a:r>
              <a:rPr lang="zh-CN" altLang="en-US"/>
              <a:t>。另外一种就是随机将地点设置为未知，对系统来说位置未知的一种错误。</a:t>
            </a:r>
            <a:endParaRPr lang="zh-CN" altLang="en-US"/>
          </a:p>
          <a:p>
            <a:r>
              <a:rPr lang="en-US" altLang="zh-CN"/>
              <a:t>join</a:t>
            </a:r>
            <a:r>
              <a:rPr lang="zh-CN" altLang="en-US"/>
              <a:t>表示对具有相似的天气属性（比如降水，云量等）的日期，使用</a:t>
            </a:r>
            <a:r>
              <a:rPr lang="en-US" altLang="zh-CN"/>
              <a:t>join</a:t>
            </a:r>
            <a:r>
              <a:rPr lang="zh-CN" altLang="en-US"/>
              <a:t>将这些行为分组在一起。</a:t>
            </a:r>
            <a:endParaRPr lang="zh-CN" altLang="en-US"/>
          </a:p>
          <a:p>
            <a:r>
              <a:rPr lang="zh-CN" altLang="en-US"/>
              <a:t>正当的理由</a:t>
            </a:r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最终，作者收集到了33493个样本。</a:t>
            </a:r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工作记忆是认知心理学提出的有关人脑中存贮的信息的活动方式。人作为一种信息加工系统，把接受到的外界信息，经过模式识别加工处理而放入长时记忆。以后，人在进行认知活动时，由于需要，长时记忆中的某些信息被调遣出来， 这些信息便处于活动状态。它们只是暂时使用，用过后再返回长时记忆中。信息处于这种活动的状态，就叫工作记忆。这种记忆易被抹去， 并随时更换。</a:t>
            </a:r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B3601C1-F537-43E9-A2B0-06B5AF4C4BE0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记忆网络</a:t>
            </a:r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耿贝尔</a:t>
            </a:r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本文作者采用的模型有2种，一种是RNN，一种是transformer。</a:t>
            </a:r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</p:spPr>
        <p:txBody>
          <a:bodyPr/>
          <a:lstStyle>
            <a:lvl1pPr marL="0" indent="0" algn="ctr">
              <a:buNone/>
              <a:defRPr sz="1765"/>
            </a:lvl1pPr>
            <a:lvl2pPr marL="335915" indent="0" algn="ctr">
              <a:buNone/>
              <a:defRPr sz="1470"/>
            </a:lvl2pPr>
            <a:lvl3pPr marL="671830" indent="0" algn="ctr">
              <a:buNone/>
              <a:defRPr sz="1325"/>
            </a:lvl3pPr>
            <a:lvl4pPr marL="1007745" indent="0" algn="ctr">
              <a:buNone/>
              <a:defRPr sz="1175"/>
            </a:lvl4pPr>
            <a:lvl5pPr marL="1344295" indent="0" algn="ctr">
              <a:buNone/>
              <a:defRPr sz="1175"/>
            </a:lvl5pPr>
            <a:lvl6pPr marL="1680210" indent="0" algn="ctr">
              <a:buNone/>
              <a:defRPr sz="1175"/>
            </a:lvl6pPr>
            <a:lvl7pPr marL="2016125" indent="0" algn="ctr">
              <a:buNone/>
              <a:defRPr sz="1175"/>
            </a:lvl7pPr>
            <a:lvl8pPr marL="2352040" indent="0" algn="ctr">
              <a:buNone/>
              <a:defRPr sz="1175"/>
            </a:lvl8pPr>
            <a:lvl9pPr marL="2687955" indent="0" algn="ctr">
              <a:buNone/>
              <a:defRPr sz="1175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1892" y="268350"/>
            <a:ext cx="1931968" cy="427143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990" y="268350"/>
            <a:ext cx="5683905" cy="427143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0">
        <p14:pan dir="u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</p:spPr>
        <p:txBody>
          <a:bodyPr/>
          <a:lstStyle>
            <a:lvl1pPr marL="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1pPr>
            <a:lvl2pPr marL="335915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83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3pPr>
            <a:lvl4pPr marL="100774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4pPr>
            <a:lvl5pPr marL="134429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6pPr>
            <a:lvl7pPr marL="201612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7pPr>
            <a:lvl8pPr marL="235204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8pPr>
            <a:lvl9pPr marL="268795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1341750"/>
            <a:ext cx="3807936" cy="31980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1341750"/>
            <a:ext cx="3807936" cy="31980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</p:spPr>
        <p:txBody>
          <a:bodyPr anchor="b"/>
          <a:lstStyle>
            <a:lvl1pPr marL="0" indent="0">
              <a:buNone/>
              <a:defRPr sz="1765" b="1"/>
            </a:lvl1pPr>
            <a:lvl2pPr marL="335915" indent="0">
              <a:buNone/>
              <a:defRPr sz="1470" b="1"/>
            </a:lvl2pPr>
            <a:lvl3pPr marL="671830" indent="0">
              <a:buNone/>
              <a:defRPr sz="1325" b="1"/>
            </a:lvl3pPr>
            <a:lvl4pPr marL="1007745" indent="0">
              <a:buNone/>
              <a:defRPr sz="1175" b="1"/>
            </a:lvl4pPr>
            <a:lvl5pPr marL="1344295" indent="0">
              <a:buNone/>
              <a:defRPr sz="1175" b="1"/>
            </a:lvl5pPr>
            <a:lvl6pPr marL="1680210" indent="0">
              <a:buNone/>
              <a:defRPr sz="1175" b="1"/>
            </a:lvl6pPr>
            <a:lvl7pPr marL="2016125" indent="0">
              <a:buNone/>
              <a:defRPr sz="1175" b="1"/>
            </a:lvl7pPr>
            <a:lvl8pPr marL="2352040" indent="0">
              <a:buNone/>
              <a:defRPr sz="1175" b="1"/>
            </a:lvl8pPr>
            <a:lvl9pPr marL="2687955" indent="0">
              <a:buNone/>
              <a:defRPr sz="11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57" y="1841114"/>
            <a:ext cx="3790436" cy="270800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5924" y="1235577"/>
            <a:ext cx="3809103" cy="605537"/>
          </a:xfrm>
        </p:spPr>
        <p:txBody>
          <a:bodyPr anchor="b"/>
          <a:lstStyle>
            <a:lvl1pPr marL="0" indent="0">
              <a:buNone/>
              <a:defRPr sz="1765" b="1"/>
            </a:lvl1pPr>
            <a:lvl2pPr marL="335915" indent="0">
              <a:buNone/>
              <a:defRPr sz="1470" b="1"/>
            </a:lvl2pPr>
            <a:lvl3pPr marL="671830" indent="0">
              <a:buNone/>
              <a:defRPr sz="1325" b="1"/>
            </a:lvl3pPr>
            <a:lvl4pPr marL="1007745" indent="0">
              <a:buNone/>
              <a:defRPr sz="1175" b="1"/>
            </a:lvl4pPr>
            <a:lvl5pPr marL="1344295" indent="0">
              <a:buNone/>
              <a:defRPr sz="1175" b="1"/>
            </a:lvl5pPr>
            <a:lvl6pPr marL="1680210" indent="0">
              <a:buNone/>
              <a:defRPr sz="1175" b="1"/>
            </a:lvl6pPr>
            <a:lvl7pPr marL="2016125" indent="0">
              <a:buNone/>
              <a:defRPr sz="1175" b="1"/>
            </a:lvl7pPr>
            <a:lvl8pPr marL="2352040" indent="0">
              <a:buNone/>
              <a:defRPr sz="1175" b="1"/>
            </a:lvl8pPr>
            <a:lvl9pPr marL="2687955" indent="0">
              <a:buNone/>
              <a:defRPr sz="11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5924" y="1841114"/>
            <a:ext cx="3809103" cy="270800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784117" y="468033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56C02-6AC0-4150-BF14-3C2902387D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ED6-FA7E-4333-AD61-EE26BDBEFB97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103" y="725712"/>
            <a:ext cx="4535924" cy="3581889"/>
          </a:xfrm>
        </p:spPr>
        <p:txBody>
          <a:bodyPr/>
          <a:lstStyle>
            <a:lvl1pPr>
              <a:defRPr sz="2350"/>
            </a:lvl1pPr>
            <a:lvl2pPr>
              <a:defRPr sz="2060"/>
            </a:lvl2pPr>
            <a:lvl3pPr>
              <a:defRPr sz="1765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5"/>
            </a:lvl1pPr>
            <a:lvl2pPr marL="335915" indent="0">
              <a:buNone/>
              <a:defRPr sz="1030"/>
            </a:lvl2pPr>
            <a:lvl3pPr marL="671830" indent="0">
              <a:buNone/>
              <a:defRPr sz="880"/>
            </a:lvl3pPr>
            <a:lvl4pPr marL="1007745" indent="0">
              <a:buNone/>
              <a:defRPr sz="735"/>
            </a:lvl4pPr>
            <a:lvl5pPr marL="1344295" indent="0">
              <a:buNone/>
              <a:defRPr sz="735"/>
            </a:lvl5pPr>
            <a:lvl6pPr marL="1680210" indent="0">
              <a:buNone/>
              <a:defRPr sz="735"/>
            </a:lvl6pPr>
            <a:lvl7pPr marL="2016125" indent="0">
              <a:buNone/>
              <a:defRPr sz="735"/>
            </a:lvl7pPr>
            <a:lvl8pPr marL="2352040" indent="0">
              <a:buNone/>
              <a:defRPr sz="735"/>
            </a:lvl8pPr>
            <a:lvl9pPr marL="2687955" indent="0">
              <a:buNone/>
              <a:defRPr sz="7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9103" y="725712"/>
            <a:ext cx="4535924" cy="3581889"/>
          </a:xfrm>
        </p:spPr>
        <p:txBody>
          <a:bodyPr anchor="t"/>
          <a:lstStyle>
            <a:lvl1pPr marL="0" indent="0">
              <a:buNone/>
              <a:defRPr sz="2350"/>
            </a:lvl1pPr>
            <a:lvl2pPr marL="335915" indent="0">
              <a:buNone/>
              <a:defRPr sz="2060"/>
            </a:lvl2pPr>
            <a:lvl3pPr marL="671830" indent="0">
              <a:buNone/>
              <a:defRPr sz="1765"/>
            </a:lvl3pPr>
            <a:lvl4pPr marL="1007745" indent="0">
              <a:buNone/>
              <a:defRPr sz="1470"/>
            </a:lvl4pPr>
            <a:lvl5pPr marL="1344295" indent="0">
              <a:buNone/>
              <a:defRPr sz="1470"/>
            </a:lvl5pPr>
            <a:lvl6pPr marL="1680210" indent="0">
              <a:buNone/>
              <a:defRPr sz="1470"/>
            </a:lvl6pPr>
            <a:lvl7pPr marL="2016125" indent="0">
              <a:buNone/>
              <a:defRPr sz="1470"/>
            </a:lvl7pPr>
            <a:lvl8pPr marL="2352040" indent="0">
              <a:buNone/>
              <a:defRPr sz="1470"/>
            </a:lvl8pPr>
            <a:lvl9pPr marL="2687955" indent="0">
              <a:buNone/>
              <a:defRPr sz="147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5"/>
            </a:lvl1pPr>
            <a:lvl2pPr marL="335915" indent="0">
              <a:buNone/>
              <a:defRPr sz="1030"/>
            </a:lvl2pPr>
            <a:lvl3pPr marL="671830" indent="0">
              <a:buNone/>
              <a:defRPr sz="880"/>
            </a:lvl3pPr>
            <a:lvl4pPr marL="1007745" indent="0">
              <a:buNone/>
              <a:defRPr sz="735"/>
            </a:lvl4pPr>
            <a:lvl5pPr marL="1344295" indent="0">
              <a:buNone/>
              <a:defRPr sz="735"/>
            </a:lvl5pPr>
            <a:lvl6pPr marL="1680210" indent="0">
              <a:buNone/>
              <a:defRPr sz="735"/>
            </a:lvl6pPr>
            <a:lvl7pPr marL="2016125" indent="0">
              <a:buNone/>
              <a:defRPr sz="735"/>
            </a:lvl7pPr>
            <a:lvl8pPr marL="2352040" indent="0">
              <a:buNone/>
              <a:defRPr sz="735"/>
            </a:lvl8pPr>
            <a:lvl9pPr marL="2687955" indent="0">
              <a:buNone/>
              <a:defRPr sz="7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71830" rtl="0" eaLnBrk="1" latinLnBrk="0" hangingPunct="1">
        <a:lnSpc>
          <a:spcPct val="90000"/>
        </a:lnSpc>
        <a:spcBef>
          <a:spcPct val="0"/>
        </a:spcBef>
        <a:buNone/>
        <a:defRPr sz="32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275" indent="-168275" algn="l" defTabSz="671830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0419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02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5pPr>
      <a:lvl6pPr marL="184785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6pPr>
      <a:lvl7pPr marL="2183765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7pPr>
      <a:lvl8pPr marL="251968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8pPr>
      <a:lvl9pPr marL="285623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1pPr>
      <a:lvl2pPr marL="33591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2pPr>
      <a:lvl3pPr marL="67183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3pPr>
      <a:lvl4pPr marL="100774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4pPr>
      <a:lvl5pPr marL="134429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6pPr>
      <a:lvl7pPr marL="201612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7pPr>
      <a:lvl8pPr marL="235204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8pPr>
      <a:lvl9pPr marL="268795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tags" Target="../tags/tag4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tags" Target="../tags/tag1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tags" Target="../tags/tag16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tags" Target="../tags/tag21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tags" Target="../tags/tag2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tags" Target="../tags/tag23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tags" Target="../tags/tag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25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tags" Target="../tags/tag2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tags" Target="../tags/tag27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tags" Target="../tags/tag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tags" Target="../tags/tag29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30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31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tags" Target="../tags/tag3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GIF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GIF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7619" y="1226824"/>
            <a:ext cx="7447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任务型对话中的自然语言生成</a:t>
            </a:r>
            <a:endParaRPr lang="zh-CN" altLang="en-US" sz="44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3817" y="2554264"/>
            <a:ext cx="9829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050" dirty="0" smtClean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：贾旭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1931" y="2554264"/>
            <a:ext cx="127254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r>
              <a:rPr lang="zh-CN" altLang="en-US" sz="1050" dirty="0" smtClean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50" dirty="0" smtClean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2020.01.02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6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6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47590" y="359976"/>
            <a:ext cx="18326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Freeform 81"/>
          <p:cNvSpPr/>
          <p:nvPr/>
        </p:nvSpPr>
        <p:spPr>
          <a:xfrm rot="2539609">
            <a:off x="5003825" y="3362386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3" name="Freeform 82"/>
          <p:cNvSpPr/>
          <p:nvPr/>
        </p:nvSpPr>
        <p:spPr>
          <a:xfrm>
            <a:off x="5134737" y="2775437"/>
            <a:ext cx="518194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4" name="Freeform 83"/>
          <p:cNvSpPr/>
          <p:nvPr/>
        </p:nvSpPr>
        <p:spPr>
          <a:xfrm rot="19060391">
            <a:off x="5003825" y="2188488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5" name="Freeform 85"/>
          <p:cNvSpPr/>
          <p:nvPr/>
        </p:nvSpPr>
        <p:spPr>
          <a:xfrm>
            <a:off x="5300191" y="1394624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Freeform 87"/>
          <p:cNvSpPr/>
          <p:nvPr/>
        </p:nvSpPr>
        <p:spPr>
          <a:xfrm>
            <a:off x="5602478" y="2411642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Freeform 89"/>
          <p:cNvSpPr/>
          <p:nvPr/>
        </p:nvSpPr>
        <p:spPr>
          <a:xfrm>
            <a:off x="5300191" y="3445990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Freeform 109"/>
          <p:cNvSpPr/>
          <p:nvPr/>
        </p:nvSpPr>
        <p:spPr>
          <a:xfrm>
            <a:off x="3819832" y="2187481"/>
            <a:ext cx="1267757" cy="1262038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35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Freeform 28"/>
          <p:cNvSpPr/>
          <p:nvPr/>
        </p:nvSpPr>
        <p:spPr>
          <a:xfrm rot="19060391" flipH="1">
            <a:off x="3387550" y="3362386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10" name="Freeform 29"/>
          <p:cNvSpPr/>
          <p:nvPr/>
        </p:nvSpPr>
        <p:spPr>
          <a:xfrm flipH="1">
            <a:off x="3243550" y="2775437"/>
            <a:ext cx="518194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11" name="Freeform 30"/>
          <p:cNvSpPr/>
          <p:nvPr/>
        </p:nvSpPr>
        <p:spPr>
          <a:xfrm rot="2539609" flipH="1">
            <a:off x="3387550" y="2188488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12" name="Freeform 31"/>
          <p:cNvSpPr/>
          <p:nvPr/>
        </p:nvSpPr>
        <p:spPr>
          <a:xfrm>
            <a:off x="2732517" y="1394624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Freeform 32"/>
          <p:cNvSpPr/>
          <p:nvPr/>
        </p:nvSpPr>
        <p:spPr>
          <a:xfrm>
            <a:off x="2464846" y="2411642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39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Freeform 33"/>
          <p:cNvSpPr/>
          <p:nvPr/>
        </p:nvSpPr>
        <p:spPr>
          <a:xfrm>
            <a:off x="2748381" y="3445990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Freeform 62"/>
          <p:cNvSpPr>
            <a:spLocks noEditPoints="1"/>
          </p:cNvSpPr>
          <p:nvPr/>
        </p:nvSpPr>
        <p:spPr bwMode="auto">
          <a:xfrm>
            <a:off x="2974769" y="1634490"/>
            <a:ext cx="325254" cy="326378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6" name="Freeform 66"/>
          <p:cNvSpPr>
            <a:spLocks noEditPoints="1"/>
          </p:cNvSpPr>
          <p:nvPr/>
        </p:nvSpPr>
        <p:spPr bwMode="auto">
          <a:xfrm>
            <a:off x="2665306" y="2643128"/>
            <a:ext cx="415700" cy="320982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2973343" y="3708875"/>
            <a:ext cx="359832" cy="280338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8" name="Freeform 57"/>
          <p:cNvSpPr>
            <a:spLocks noEditPoints="1"/>
          </p:cNvSpPr>
          <p:nvPr/>
        </p:nvSpPr>
        <p:spPr bwMode="auto">
          <a:xfrm>
            <a:off x="5581285" y="1676497"/>
            <a:ext cx="279486" cy="24665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9" name="Freeform 131"/>
          <p:cNvSpPr/>
          <p:nvPr/>
        </p:nvSpPr>
        <p:spPr bwMode="auto">
          <a:xfrm>
            <a:off x="5835837" y="2667230"/>
            <a:ext cx="316320" cy="319666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5524080" y="3668870"/>
            <a:ext cx="361979" cy="36034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1" name="Freeform 42"/>
          <p:cNvSpPr>
            <a:spLocks noEditPoints="1"/>
          </p:cNvSpPr>
          <p:nvPr/>
        </p:nvSpPr>
        <p:spPr bwMode="auto">
          <a:xfrm>
            <a:off x="4175687" y="2580268"/>
            <a:ext cx="556047" cy="476465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6141867" y="1324600"/>
            <a:ext cx="1330245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第四步：语法化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6141867" y="1522128"/>
            <a:ext cx="2252317" cy="482600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这个步骤会在各种信息之间加一些连接词，看起来更像是一个完整的句子。</a:t>
            </a:r>
            <a:endParaRPr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6472555" y="2338070"/>
            <a:ext cx="2056765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第五步：参考表达式生成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6472555" y="2535555"/>
            <a:ext cx="2439035" cy="69024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这个步骤跟语法化很相似，都是选择一些单词和短语来构成一个完整的句子。选择单词和短语以识别</a:t>
            </a:r>
            <a:r>
              <a:rPr 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领</a:t>
            </a: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域对象</a:t>
            </a:r>
            <a:r>
              <a:rPr 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6151880" y="3375660"/>
            <a:ext cx="1517015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第六步：语言实现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0"/>
          <p:cNvSpPr txBox="1"/>
          <p:nvPr/>
        </p:nvSpPr>
        <p:spPr>
          <a:xfrm>
            <a:off x="6152158" y="3573494"/>
            <a:ext cx="2252317" cy="69024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最后，当所有相关的单词和短语都已经确定时，需要将它们组合起来形成一个结构良好的完整句子。</a:t>
            </a:r>
            <a:endParaRPr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1089660" y="1324610"/>
            <a:ext cx="1611630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第一步：内容确定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40"/>
          <p:cNvSpPr txBox="1"/>
          <p:nvPr/>
        </p:nvSpPr>
        <p:spPr>
          <a:xfrm>
            <a:off x="433192" y="1522128"/>
            <a:ext cx="2252317" cy="482600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决定在建文本中包含哪些信息</a:t>
            </a:r>
            <a:r>
              <a:rPr 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通常数据中包含的信息比最终传达的信息要多。</a:t>
            </a:r>
            <a:endParaRPr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902970" y="2336165"/>
            <a:ext cx="1517015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第二步：文本结构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40"/>
          <p:cNvSpPr txBox="1"/>
          <p:nvPr/>
        </p:nvSpPr>
        <p:spPr>
          <a:xfrm>
            <a:off x="151723" y="2533701"/>
            <a:ext cx="2252317" cy="27495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确定将在文本中显示的信息</a:t>
            </a:r>
            <a:r>
              <a:rPr 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244600" y="3375660"/>
            <a:ext cx="1465580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第三步：句子聚合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40"/>
          <p:cNvSpPr txBox="1"/>
          <p:nvPr/>
        </p:nvSpPr>
        <p:spPr>
          <a:xfrm>
            <a:off x="441641" y="3573494"/>
            <a:ext cx="2252317" cy="69024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不是每一条信息都需要一个独立的句子来表达，将多个信息合并到一个句子里表达可能会更加流畅，也更易于阅读。</a:t>
            </a:r>
            <a:endParaRPr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665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25" y="4587240"/>
            <a:ext cx="5438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[图片及描述来源：Gatt, A.; Krahmer, E. (2017). Survey of the State of the Art in Natural Language Generation: Core tasks, applications and evaluation. arXiv:1703.09902.]</a:t>
            </a:r>
            <a:endParaRPr lang="zh-CN" altLang="en-US" sz="9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39515" y="1022350"/>
            <a:ext cx="4986655" cy="2994660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 bwMode="auto">
          <a:xfrm>
            <a:off x="233680" y="1060450"/>
            <a:ext cx="3385820" cy="3432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以上任务可以用下图的新生儿重症监护领域的简化示例进行说明。 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首先，系统必须决定数据中的重要事件（a，内容确定），在这种情况下，是低心率（心动过缓）的发生。 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然后，它必须决定它想要向读者呈现数据的顺序（b，文本结构）以及如何在单个句子计划中表达这些（c，聚合，词汇化，引用表达式生成）。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最后，生成得到句子（d，语言实现）。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2000"/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技术发展路线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6320" b="15625"/>
          <a:stretch>
            <a:fillRect/>
          </a:stretch>
        </p:blipFill>
        <p:spPr>
          <a:xfrm>
            <a:off x="880110" y="930275"/>
            <a:ext cx="7200265" cy="3744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125" y="4674870"/>
            <a:ext cx="54387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[图片及描述来源：https://zhuanlan.zhihu.com/p/49197552]</a:t>
            </a:r>
            <a:endParaRPr lang="zh-CN" altLang="en-US" sz="900"/>
          </a:p>
        </p:txBody>
      </p:sp>
      <p:sp>
        <p:nvSpPr>
          <p:cNvPr id="4" name="椭圆 3"/>
          <p:cNvSpPr/>
          <p:nvPr/>
        </p:nvSpPr>
        <p:spPr>
          <a:xfrm>
            <a:off x="1167765" y="1080135"/>
            <a:ext cx="1871980" cy="287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087495" y="930275"/>
            <a:ext cx="1960245" cy="53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91660" y="3805555"/>
            <a:ext cx="1871980" cy="287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77255" y="1080135"/>
            <a:ext cx="1871980" cy="287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349365" y="3843655"/>
            <a:ext cx="1871980" cy="287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技术发展路线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25" y="4674870"/>
            <a:ext cx="54387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[图片及描述来源：https://zhuanlan.zhihu.com/p/49197552]</a:t>
            </a:r>
            <a:endParaRPr lang="zh-CN" altLang="en-US" sz="9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55" y="846455"/>
            <a:ext cx="4904740" cy="374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693343" y="38788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0208" y="3537996"/>
            <a:ext cx="2362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基于树结构的</a:t>
            </a:r>
            <a:r>
              <a:rPr lang="en-US" altLang="zh-CN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endParaRPr lang="en-US" altLang="zh-CN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29111" y="3906282"/>
            <a:ext cx="58743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Constrained Decoding for Neural NLG from Compositional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Representations in Task-Oriented Dialogue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9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要解决的问题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95" y="603250"/>
            <a:ext cx="4115435" cy="4046855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 bwMode="auto">
          <a:xfrm>
            <a:off x="259080" y="817245"/>
            <a:ext cx="3688080" cy="3833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本文提出了一种新的树形结构，来更好的表示 Mean Represention（MR）。MR是一个key-value的列表，其中key是槽名（slot），value是槽对应的值。传统的MR表示，是扁平的，因而会丢失槽之间的评论关系。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图中展示了一个原始的句子（Reference 1），改写成Flat MR的例子（E2E MR），以及本文改写后的树形MR结构（第四行）。相比Flat MR，树形MR保留了Slot之间的关系，比如转折（Contrast），联合（Joint）等等。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08600" y="3446145"/>
            <a:ext cx="2439670" cy="30924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47590" y="359976"/>
            <a:ext cx="17970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三部分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60953" y="836194"/>
            <a:ext cx="637946" cy="4079933"/>
          </a:xfrm>
          <a:prstGeom prst="rect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798900" y="1219408"/>
            <a:ext cx="2125345" cy="309245"/>
            <a:chOff x="6528048" y="1543050"/>
            <a:chExt cx="2878775" cy="420768"/>
          </a:xfrm>
          <a:solidFill>
            <a:srgbClr val="595959"/>
          </a:solidFill>
        </p:grpSpPr>
        <p:cxnSp>
          <p:nvCxnSpPr>
            <p:cNvPr id="9" name="直接连接符 8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grpFill/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7209252" y="1543050"/>
              <a:ext cx="2197571" cy="4207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" name="文本框 13"/>
            <p:cNvSpPr txBox="1"/>
            <p:nvPr/>
          </p:nvSpPr>
          <p:spPr>
            <a:xfrm>
              <a:off x="7282361" y="1568970"/>
              <a:ext cx="2124462" cy="3749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参数（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Argument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245926" y="1581510"/>
            <a:ext cx="3402602" cy="56515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表示槽或者实体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，比如餐厅名或日期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时间。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有些比较复杂的参数可能包含子参数，比如日期就可以分为：星期、月份等。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4275142" y="1219409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6"/>
          <p:cNvSpPr txBox="1"/>
          <p:nvPr/>
        </p:nvSpPr>
        <p:spPr>
          <a:xfrm>
            <a:off x="4275142" y="2316686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flipH="1">
            <a:off x="1300480" y="2353310"/>
            <a:ext cx="2865120" cy="309582"/>
            <a:chOff x="6528048" y="1543050"/>
            <a:chExt cx="2377375" cy="42091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8" name="文本框 21"/>
            <p:cNvSpPr txBox="1"/>
            <p:nvPr/>
          </p:nvSpPr>
          <p:spPr>
            <a:xfrm>
              <a:off x="7282510" y="1568841"/>
              <a:ext cx="1549963" cy="374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对话动作（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Dialog act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54990" y="2715895"/>
            <a:ext cx="3152775" cy="56515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表示槽或实体的语义功能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，一个对话动作可以包含一个或多个参数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，比如信息（Inform），推荐（Recommend），肯定（Yes）等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798695" y="3606800"/>
            <a:ext cx="1101090" cy="0"/>
          </a:xfrm>
          <a:prstGeom prst="line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6"/>
          <p:cNvSpPr txBox="1"/>
          <p:nvPr/>
        </p:nvSpPr>
        <p:spPr>
          <a:xfrm>
            <a:off x="5308600" y="3468370"/>
            <a:ext cx="2440305" cy="275590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评论关系（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Discourse relation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45926" y="3813890"/>
            <a:ext cx="3402602" cy="56515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定义了对话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动作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之间的关系，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一个评论关系可能包含多个对话或评论关系，允许任意程度的嵌套，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比如联合（Join），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转折（Contrast）等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8"/>
          <p:cNvSpPr txBox="1"/>
          <p:nvPr/>
        </p:nvSpPr>
        <p:spPr>
          <a:xfrm>
            <a:off x="4275142" y="3421839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Chevron 13"/>
          <p:cNvSpPr/>
          <p:nvPr/>
        </p:nvSpPr>
        <p:spPr>
          <a:xfrm>
            <a:off x="6669118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Oval 45"/>
          <p:cNvSpPr/>
          <p:nvPr/>
        </p:nvSpPr>
        <p:spPr>
          <a:xfrm>
            <a:off x="7411821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Chevron 12"/>
          <p:cNvSpPr/>
          <p:nvPr/>
        </p:nvSpPr>
        <p:spPr>
          <a:xfrm>
            <a:off x="5172483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Oval 44"/>
          <p:cNvSpPr/>
          <p:nvPr/>
        </p:nvSpPr>
        <p:spPr>
          <a:xfrm>
            <a:off x="5915186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Chevron 11"/>
          <p:cNvSpPr/>
          <p:nvPr/>
        </p:nvSpPr>
        <p:spPr>
          <a:xfrm>
            <a:off x="3675849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Oval 43"/>
          <p:cNvSpPr/>
          <p:nvPr/>
        </p:nvSpPr>
        <p:spPr>
          <a:xfrm>
            <a:off x="4418552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Chevron 10"/>
          <p:cNvSpPr/>
          <p:nvPr/>
        </p:nvSpPr>
        <p:spPr>
          <a:xfrm>
            <a:off x="2179214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Oval 42"/>
          <p:cNvSpPr/>
          <p:nvPr/>
        </p:nvSpPr>
        <p:spPr>
          <a:xfrm>
            <a:off x="2921917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Oval 15"/>
          <p:cNvSpPr/>
          <p:nvPr/>
        </p:nvSpPr>
        <p:spPr>
          <a:xfrm>
            <a:off x="1206507" y="2370815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1" name="Oval 16"/>
          <p:cNvSpPr/>
          <p:nvPr/>
        </p:nvSpPr>
        <p:spPr>
          <a:xfrm>
            <a:off x="2703140" y="2370815"/>
            <a:ext cx="522792" cy="520435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Oval 17"/>
          <p:cNvSpPr/>
          <p:nvPr/>
        </p:nvSpPr>
        <p:spPr>
          <a:xfrm>
            <a:off x="4199775" y="2370815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Oval 18"/>
          <p:cNvSpPr/>
          <p:nvPr/>
        </p:nvSpPr>
        <p:spPr>
          <a:xfrm>
            <a:off x="5696409" y="2370815"/>
            <a:ext cx="522792" cy="520435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Oval 19"/>
          <p:cNvSpPr/>
          <p:nvPr/>
        </p:nvSpPr>
        <p:spPr>
          <a:xfrm>
            <a:off x="7193044" y="2370815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Rectangle 20"/>
          <p:cNvSpPr/>
          <p:nvPr/>
        </p:nvSpPr>
        <p:spPr>
          <a:xfrm>
            <a:off x="1019594" y="1325417"/>
            <a:ext cx="896620" cy="297815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查询收集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1"/>
          <p:cNvSpPr/>
          <p:nvPr/>
        </p:nvSpPr>
        <p:spPr>
          <a:xfrm>
            <a:off x="2516228" y="1325417"/>
            <a:ext cx="896620" cy="297815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查询标注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2"/>
          <p:cNvSpPr/>
          <p:nvPr/>
        </p:nvSpPr>
        <p:spPr>
          <a:xfrm>
            <a:off x="4048105" y="1325417"/>
            <a:ext cx="826135" cy="297815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3"/>
          <p:cNvSpPr/>
          <p:nvPr/>
        </p:nvSpPr>
        <p:spPr>
          <a:xfrm>
            <a:off x="5128496" y="1325417"/>
            <a:ext cx="1658620" cy="297815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回复的生成和标注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24"/>
          <p:cNvSpPr/>
          <p:nvPr/>
        </p:nvSpPr>
        <p:spPr>
          <a:xfrm>
            <a:off x="7006132" y="1325417"/>
            <a:ext cx="896620" cy="297815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质量评估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Straight Connector 26"/>
          <p:cNvCxnSpPr/>
          <p:nvPr/>
        </p:nvCxnSpPr>
        <p:spPr>
          <a:xfrm flipH="1" flipV="1">
            <a:off x="1467903" y="1997458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/>
          <p:cNvCxnSpPr/>
          <p:nvPr/>
        </p:nvCxnSpPr>
        <p:spPr>
          <a:xfrm flipH="1" flipV="1">
            <a:off x="2964536" y="1997458"/>
            <a:ext cx="0" cy="373357"/>
          </a:xfrm>
          <a:prstGeom prst="line">
            <a:avLst/>
          </a:prstGeom>
          <a:ln w="12700" cmpd="sng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8"/>
          <p:cNvCxnSpPr/>
          <p:nvPr/>
        </p:nvCxnSpPr>
        <p:spPr>
          <a:xfrm flipH="1" flipV="1">
            <a:off x="4461171" y="1997458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/>
          <p:cNvCxnSpPr/>
          <p:nvPr/>
        </p:nvCxnSpPr>
        <p:spPr>
          <a:xfrm flipH="1" flipV="1">
            <a:off x="5957805" y="1997458"/>
            <a:ext cx="0" cy="373357"/>
          </a:xfrm>
          <a:prstGeom prst="line">
            <a:avLst/>
          </a:prstGeom>
          <a:ln w="12700" cmpd="sng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0"/>
          <p:cNvCxnSpPr/>
          <p:nvPr/>
        </p:nvCxnSpPr>
        <p:spPr>
          <a:xfrm flipH="1" flipV="1">
            <a:off x="7454440" y="1997458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hevron 4"/>
          <p:cNvSpPr/>
          <p:nvPr/>
        </p:nvSpPr>
        <p:spPr>
          <a:xfrm>
            <a:off x="682580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Oval 41"/>
          <p:cNvSpPr/>
          <p:nvPr/>
        </p:nvSpPr>
        <p:spPr>
          <a:xfrm>
            <a:off x="1425283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pic>
        <p:nvPicPr>
          <p:cNvPr id="27" name="Picture 4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344766" y="2464447"/>
            <a:ext cx="246275" cy="333173"/>
          </a:xfrm>
          <a:prstGeom prst="rect">
            <a:avLst/>
          </a:prstGeom>
        </p:spPr>
      </p:pic>
      <p:pic>
        <p:nvPicPr>
          <p:cNvPr id="28" name="Picture 4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800954" y="2468187"/>
            <a:ext cx="327167" cy="325693"/>
          </a:xfrm>
          <a:prstGeom prst="rect">
            <a:avLst/>
          </a:prstGeom>
        </p:spPr>
      </p:pic>
      <p:pic>
        <p:nvPicPr>
          <p:cNvPr id="29" name="Picture 50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287817" y="2520684"/>
            <a:ext cx="346711" cy="220696"/>
          </a:xfrm>
          <a:prstGeom prst="rect">
            <a:avLst/>
          </a:prstGeom>
        </p:spPr>
      </p:pic>
      <p:pic>
        <p:nvPicPr>
          <p:cNvPr id="30" name="Picture 5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780773" y="2453150"/>
            <a:ext cx="354066" cy="355765"/>
          </a:xfrm>
          <a:prstGeom prst="rect">
            <a:avLst/>
          </a:prstGeom>
        </p:spPr>
      </p:pic>
      <p:sp>
        <p:nvSpPr>
          <p:cNvPr id="31" name="Freeform 18"/>
          <p:cNvSpPr/>
          <p:nvPr/>
        </p:nvSpPr>
        <p:spPr bwMode="auto">
          <a:xfrm>
            <a:off x="7309848" y="2590805"/>
            <a:ext cx="167956" cy="57828"/>
          </a:xfrm>
          <a:custGeom>
            <a:avLst/>
            <a:gdLst>
              <a:gd name="T0" fmla="*/ 1088 w 1088"/>
              <a:gd name="T1" fmla="*/ 184 h 368"/>
              <a:gd name="T2" fmla="*/ 1088 w 1088"/>
              <a:gd name="T3" fmla="*/ 184 h 368"/>
              <a:gd name="T4" fmla="*/ 544 w 1088"/>
              <a:gd name="T5" fmla="*/ 368 h 368"/>
              <a:gd name="T6" fmla="*/ 0 w 1088"/>
              <a:gd name="T7" fmla="*/ 184 h 368"/>
              <a:gd name="T8" fmla="*/ 544 w 1088"/>
              <a:gd name="T9" fmla="*/ 0 h 368"/>
              <a:gd name="T10" fmla="*/ 1088 w 1088"/>
              <a:gd name="T11" fmla="*/ 184 h 368"/>
              <a:gd name="T12" fmla="*/ 1088 w 1088"/>
              <a:gd name="T13" fmla="*/ 184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8" h="368">
                <a:moveTo>
                  <a:pt x="1088" y="184"/>
                </a:moveTo>
                <a:lnTo>
                  <a:pt x="1088" y="184"/>
                </a:lnTo>
                <a:cubicBezTo>
                  <a:pt x="1088" y="286"/>
                  <a:pt x="844" y="368"/>
                  <a:pt x="544" y="368"/>
                </a:cubicBezTo>
                <a:cubicBezTo>
                  <a:pt x="243" y="368"/>
                  <a:pt x="0" y="286"/>
                  <a:pt x="0" y="184"/>
                </a:cubicBezTo>
                <a:cubicBezTo>
                  <a:pt x="0" y="83"/>
                  <a:pt x="243" y="0"/>
                  <a:pt x="544" y="0"/>
                </a:cubicBezTo>
                <a:cubicBezTo>
                  <a:pt x="844" y="0"/>
                  <a:pt x="1088" y="83"/>
                  <a:pt x="1088" y="184"/>
                </a:cubicBezTo>
                <a:lnTo>
                  <a:pt x="1088" y="184"/>
                </a:ln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2" name="Freeform 19"/>
          <p:cNvSpPr/>
          <p:nvPr/>
        </p:nvSpPr>
        <p:spPr bwMode="auto">
          <a:xfrm>
            <a:off x="7309848" y="2619720"/>
            <a:ext cx="167956" cy="158399"/>
          </a:xfrm>
          <a:custGeom>
            <a:avLst/>
            <a:gdLst>
              <a:gd name="T0" fmla="*/ 1088 w 1088"/>
              <a:gd name="T1" fmla="*/ 0 h 1020"/>
              <a:gd name="T2" fmla="*/ 1088 w 1088"/>
              <a:gd name="T3" fmla="*/ 0 h 1020"/>
              <a:gd name="T4" fmla="*/ 1088 w 1088"/>
              <a:gd name="T5" fmla="*/ 836 h 1020"/>
              <a:gd name="T6" fmla="*/ 544 w 1088"/>
              <a:gd name="T7" fmla="*/ 1020 h 1020"/>
              <a:gd name="T8" fmla="*/ 0 w 1088"/>
              <a:gd name="T9" fmla="*/ 836 h 1020"/>
              <a:gd name="T10" fmla="*/ 0 w 1088"/>
              <a:gd name="T11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8" h="1020">
                <a:moveTo>
                  <a:pt x="1088" y="0"/>
                </a:moveTo>
                <a:lnTo>
                  <a:pt x="1088" y="0"/>
                </a:lnTo>
                <a:lnTo>
                  <a:pt x="1088" y="836"/>
                </a:lnTo>
                <a:cubicBezTo>
                  <a:pt x="1088" y="938"/>
                  <a:pt x="844" y="1020"/>
                  <a:pt x="544" y="1020"/>
                </a:cubicBezTo>
                <a:cubicBezTo>
                  <a:pt x="243" y="1020"/>
                  <a:pt x="0" y="938"/>
                  <a:pt x="0" y="836"/>
                </a:cubicBez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3" name="Freeform 20"/>
          <p:cNvSpPr/>
          <p:nvPr/>
        </p:nvSpPr>
        <p:spPr bwMode="auto">
          <a:xfrm>
            <a:off x="7309848" y="2707719"/>
            <a:ext cx="167956" cy="28915"/>
          </a:xfrm>
          <a:custGeom>
            <a:avLst/>
            <a:gdLst>
              <a:gd name="T0" fmla="*/ 1088 w 1088"/>
              <a:gd name="T1" fmla="*/ 0 h 184"/>
              <a:gd name="T2" fmla="*/ 1088 w 1088"/>
              <a:gd name="T3" fmla="*/ 0 h 184"/>
              <a:gd name="T4" fmla="*/ 544 w 1088"/>
              <a:gd name="T5" fmla="*/ 184 h 184"/>
              <a:gd name="T6" fmla="*/ 0 w 1088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184">
                <a:moveTo>
                  <a:pt x="1088" y="0"/>
                </a:moveTo>
                <a:lnTo>
                  <a:pt x="1088" y="0"/>
                </a:lnTo>
                <a:cubicBezTo>
                  <a:pt x="1088" y="102"/>
                  <a:pt x="844" y="184"/>
                  <a:pt x="544" y="184"/>
                </a:cubicBezTo>
                <a:cubicBezTo>
                  <a:pt x="243" y="184"/>
                  <a:pt x="0" y="102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4" name="Freeform 21"/>
          <p:cNvSpPr/>
          <p:nvPr/>
        </p:nvSpPr>
        <p:spPr bwMode="auto">
          <a:xfrm>
            <a:off x="7309848" y="2664976"/>
            <a:ext cx="167956" cy="28915"/>
          </a:xfrm>
          <a:custGeom>
            <a:avLst/>
            <a:gdLst>
              <a:gd name="T0" fmla="*/ 1088 w 1088"/>
              <a:gd name="T1" fmla="*/ 0 h 184"/>
              <a:gd name="T2" fmla="*/ 1088 w 1088"/>
              <a:gd name="T3" fmla="*/ 0 h 184"/>
              <a:gd name="T4" fmla="*/ 544 w 1088"/>
              <a:gd name="T5" fmla="*/ 184 h 184"/>
              <a:gd name="T6" fmla="*/ 0 w 1088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184">
                <a:moveTo>
                  <a:pt x="1088" y="0"/>
                </a:moveTo>
                <a:lnTo>
                  <a:pt x="1088" y="0"/>
                </a:lnTo>
                <a:cubicBezTo>
                  <a:pt x="1088" y="102"/>
                  <a:pt x="844" y="184"/>
                  <a:pt x="544" y="184"/>
                </a:cubicBezTo>
                <a:cubicBezTo>
                  <a:pt x="243" y="184"/>
                  <a:pt x="0" y="102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5" name="Freeform 22"/>
          <p:cNvSpPr/>
          <p:nvPr/>
        </p:nvSpPr>
        <p:spPr bwMode="auto">
          <a:xfrm>
            <a:off x="7431079" y="2483948"/>
            <a:ext cx="167956" cy="57828"/>
          </a:xfrm>
          <a:custGeom>
            <a:avLst/>
            <a:gdLst>
              <a:gd name="T0" fmla="*/ 1088 w 1088"/>
              <a:gd name="T1" fmla="*/ 184 h 368"/>
              <a:gd name="T2" fmla="*/ 1088 w 1088"/>
              <a:gd name="T3" fmla="*/ 184 h 368"/>
              <a:gd name="T4" fmla="*/ 544 w 1088"/>
              <a:gd name="T5" fmla="*/ 368 h 368"/>
              <a:gd name="T6" fmla="*/ 0 w 1088"/>
              <a:gd name="T7" fmla="*/ 184 h 368"/>
              <a:gd name="T8" fmla="*/ 544 w 1088"/>
              <a:gd name="T9" fmla="*/ 0 h 368"/>
              <a:gd name="T10" fmla="*/ 1088 w 1088"/>
              <a:gd name="T11" fmla="*/ 184 h 368"/>
              <a:gd name="T12" fmla="*/ 1088 w 1088"/>
              <a:gd name="T13" fmla="*/ 184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8" h="368">
                <a:moveTo>
                  <a:pt x="1088" y="184"/>
                </a:moveTo>
                <a:lnTo>
                  <a:pt x="1088" y="184"/>
                </a:lnTo>
                <a:cubicBezTo>
                  <a:pt x="1088" y="285"/>
                  <a:pt x="845" y="368"/>
                  <a:pt x="544" y="368"/>
                </a:cubicBezTo>
                <a:cubicBezTo>
                  <a:pt x="244" y="368"/>
                  <a:pt x="0" y="285"/>
                  <a:pt x="0" y="184"/>
                </a:cubicBezTo>
                <a:cubicBezTo>
                  <a:pt x="0" y="82"/>
                  <a:pt x="244" y="0"/>
                  <a:pt x="544" y="0"/>
                </a:cubicBezTo>
                <a:cubicBezTo>
                  <a:pt x="845" y="0"/>
                  <a:pt x="1088" y="82"/>
                  <a:pt x="1088" y="184"/>
                </a:cubicBezTo>
                <a:lnTo>
                  <a:pt x="1088" y="184"/>
                </a:ln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6" name="Freeform 23"/>
          <p:cNvSpPr/>
          <p:nvPr/>
        </p:nvSpPr>
        <p:spPr bwMode="auto">
          <a:xfrm>
            <a:off x="7431079" y="2512863"/>
            <a:ext cx="0" cy="80457"/>
          </a:xfrm>
          <a:custGeom>
            <a:avLst/>
            <a:gdLst>
              <a:gd name="T0" fmla="*/ 519 h 519"/>
              <a:gd name="T1" fmla="*/ 519 h 519"/>
              <a:gd name="T2" fmla="*/ 0 h 51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519">
                <a:moveTo>
                  <a:pt x="0" y="519"/>
                </a:moveTo>
                <a:lnTo>
                  <a:pt x="0" y="519"/>
                </a:ln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7" name="Freeform 24"/>
          <p:cNvSpPr/>
          <p:nvPr/>
        </p:nvSpPr>
        <p:spPr bwMode="auto">
          <a:xfrm>
            <a:off x="7477805" y="2512863"/>
            <a:ext cx="121231" cy="208685"/>
          </a:xfrm>
          <a:custGeom>
            <a:avLst/>
            <a:gdLst>
              <a:gd name="T0" fmla="*/ 780 w 780"/>
              <a:gd name="T1" fmla="*/ 0 h 1340"/>
              <a:gd name="T2" fmla="*/ 780 w 780"/>
              <a:gd name="T3" fmla="*/ 0 h 1340"/>
              <a:gd name="T4" fmla="*/ 780 w 780"/>
              <a:gd name="T5" fmla="*/ 1156 h 1340"/>
              <a:gd name="T6" fmla="*/ 236 w 780"/>
              <a:gd name="T7" fmla="*/ 1340 h 1340"/>
              <a:gd name="T8" fmla="*/ 0 w 780"/>
              <a:gd name="T9" fmla="*/ 1322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" h="1340">
                <a:moveTo>
                  <a:pt x="780" y="0"/>
                </a:moveTo>
                <a:lnTo>
                  <a:pt x="780" y="0"/>
                </a:lnTo>
                <a:lnTo>
                  <a:pt x="780" y="1156"/>
                </a:lnTo>
                <a:cubicBezTo>
                  <a:pt x="780" y="1258"/>
                  <a:pt x="537" y="1340"/>
                  <a:pt x="236" y="1340"/>
                </a:cubicBezTo>
                <a:cubicBezTo>
                  <a:pt x="152" y="1340"/>
                  <a:pt x="71" y="1334"/>
                  <a:pt x="0" y="1322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8" name="Freeform 25"/>
          <p:cNvSpPr/>
          <p:nvPr/>
        </p:nvSpPr>
        <p:spPr bwMode="auto">
          <a:xfrm>
            <a:off x="7477805" y="2651149"/>
            <a:ext cx="121231" cy="27657"/>
          </a:xfrm>
          <a:custGeom>
            <a:avLst/>
            <a:gdLst>
              <a:gd name="T0" fmla="*/ 780 w 780"/>
              <a:gd name="T1" fmla="*/ 0 h 184"/>
              <a:gd name="T2" fmla="*/ 780 w 780"/>
              <a:gd name="T3" fmla="*/ 0 h 184"/>
              <a:gd name="T4" fmla="*/ 236 w 780"/>
              <a:gd name="T5" fmla="*/ 184 h 184"/>
              <a:gd name="T6" fmla="*/ 0 w 780"/>
              <a:gd name="T7" fmla="*/ 1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184">
                <a:moveTo>
                  <a:pt x="780" y="0"/>
                </a:moveTo>
                <a:lnTo>
                  <a:pt x="780" y="0"/>
                </a:lnTo>
                <a:cubicBezTo>
                  <a:pt x="780" y="102"/>
                  <a:pt x="537" y="184"/>
                  <a:pt x="236" y="184"/>
                </a:cubicBezTo>
                <a:cubicBezTo>
                  <a:pt x="152" y="184"/>
                  <a:pt x="71" y="178"/>
                  <a:pt x="0" y="166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9" name="Freeform 26"/>
          <p:cNvSpPr/>
          <p:nvPr/>
        </p:nvSpPr>
        <p:spPr bwMode="auto">
          <a:xfrm>
            <a:off x="7477805" y="2605891"/>
            <a:ext cx="121231" cy="28915"/>
          </a:xfrm>
          <a:custGeom>
            <a:avLst/>
            <a:gdLst>
              <a:gd name="T0" fmla="*/ 780 w 780"/>
              <a:gd name="T1" fmla="*/ 0 h 184"/>
              <a:gd name="T2" fmla="*/ 780 w 780"/>
              <a:gd name="T3" fmla="*/ 0 h 184"/>
              <a:gd name="T4" fmla="*/ 236 w 780"/>
              <a:gd name="T5" fmla="*/ 184 h 184"/>
              <a:gd name="T6" fmla="*/ 0 w 780"/>
              <a:gd name="T7" fmla="*/ 1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184">
                <a:moveTo>
                  <a:pt x="780" y="0"/>
                </a:moveTo>
                <a:lnTo>
                  <a:pt x="780" y="0"/>
                </a:lnTo>
                <a:cubicBezTo>
                  <a:pt x="780" y="102"/>
                  <a:pt x="537" y="184"/>
                  <a:pt x="236" y="184"/>
                </a:cubicBezTo>
                <a:cubicBezTo>
                  <a:pt x="152" y="184"/>
                  <a:pt x="71" y="178"/>
                  <a:pt x="0" y="166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0" name="Freeform 27"/>
          <p:cNvSpPr/>
          <p:nvPr/>
        </p:nvSpPr>
        <p:spPr bwMode="auto">
          <a:xfrm>
            <a:off x="7431079" y="2561891"/>
            <a:ext cx="167956" cy="28915"/>
          </a:xfrm>
          <a:custGeom>
            <a:avLst/>
            <a:gdLst>
              <a:gd name="T0" fmla="*/ 1088 w 1088"/>
              <a:gd name="T1" fmla="*/ 0 h 184"/>
              <a:gd name="T2" fmla="*/ 1088 w 1088"/>
              <a:gd name="T3" fmla="*/ 0 h 184"/>
              <a:gd name="T4" fmla="*/ 544 w 1088"/>
              <a:gd name="T5" fmla="*/ 184 h 184"/>
              <a:gd name="T6" fmla="*/ 0 w 1088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184">
                <a:moveTo>
                  <a:pt x="1088" y="0"/>
                </a:moveTo>
                <a:lnTo>
                  <a:pt x="1088" y="0"/>
                </a:lnTo>
                <a:cubicBezTo>
                  <a:pt x="1088" y="102"/>
                  <a:pt x="845" y="184"/>
                  <a:pt x="544" y="184"/>
                </a:cubicBezTo>
                <a:cubicBezTo>
                  <a:pt x="244" y="184"/>
                  <a:pt x="0" y="102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2" name="Text Placeholder 1"/>
          <p:cNvSpPr txBox="1"/>
          <p:nvPr/>
        </p:nvSpPr>
        <p:spPr>
          <a:xfrm>
            <a:off x="682625" y="3197860"/>
            <a:ext cx="1386205" cy="748030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由众包工人（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crowdworkers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）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收集关于天气的查询。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4" name="Text Placeholder 1"/>
          <p:cNvSpPr txBox="1"/>
          <p:nvPr/>
        </p:nvSpPr>
        <p:spPr>
          <a:xfrm>
            <a:off x="2289810" y="3198495"/>
            <a:ext cx="1386205" cy="1113155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通过规则来抽取查询中的关键信息片段，比如地点，日期，以及用户查询中涉及到的任何属性。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6" name="Text Placeholder 1"/>
          <p:cNvSpPr txBox="1"/>
          <p:nvPr/>
        </p:nvSpPr>
        <p:spPr>
          <a:xfrm>
            <a:off x="3749675" y="3199130"/>
            <a:ext cx="1386205" cy="921385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通过自动规则来生成树形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。这些规则包括了对话行为，以及评论关系的启发式标记算法。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5265420" y="3199130"/>
            <a:ext cx="1386205" cy="1112520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由培训过的标注人员，根据查询，写出他们自然的回复；然后在这个回复上标注出树形的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 结构。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0" name="Text Placeholder 1"/>
          <p:cNvSpPr txBox="1"/>
          <p:nvPr/>
        </p:nvSpPr>
        <p:spPr>
          <a:xfrm>
            <a:off x="6761480" y="3199130"/>
            <a:ext cx="1386205" cy="985520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将回复给另外一批标注人员，来提供回复的评估，如流畅，正确，自然等等。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95" y="546100"/>
            <a:ext cx="453580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75" y="3592195"/>
            <a:ext cx="4398010" cy="1296670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 bwMode="auto">
          <a:xfrm>
            <a:off x="258445" y="1286510"/>
            <a:ext cx="3897630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2000"/>
              <a:t>RECOMMEND:Should I wear a raincoat tomorrow?</a:t>
            </a:r>
            <a:endParaRPr lang="en-US" altLang="zh-CN" sz="2000"/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2000"/>
              <a:t>YES/NO:“Will it rain tomorrow”</a:t>
            </a:r>
            <a:endParaRPr lang="en-US" altLang="zh-CN" sz="2000"/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2000"/>
              <a:t>ERROR</a:t>
            </a:r>
            <a:endParaRPr lang="en-US" altLang="zh-CN" sz="2000"/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2000"/>
              <a:t>JOIN</a:t>
            </a:r>
            <a:endParaRPr lang="en-US" altLang="zh-CN" sz="2000"/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2000"/>
              <a:t>JUSTIFY:No, you don’t need to wear one tomorrow,it looks like it’ll be sunny all day.</a:t>
            </a:r>
            <a:endParaRPr lang="en-US" altLang="zh-CN" sz="2000"/>
          </a:p>
          <a:p>
            <a:pPr defTabSz="914400">
              <a:buFont typeface="Wingdings" panose="05000000000000000000" pitchFamily="2" charset="2"/>
              <a:buChar char="Ø"/>
            </a:pP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5" y="1118235"/>
            <a:ext cx="7045960" cy="21139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410" y="3461385"/>
            <a:ext cx="4939665" cy="134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63076" y="-928501"/>
            <a:ext cx="6449197" cy="741662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311661" y="1512072"/>
            <a:ext cx="2448204" cy="2448204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199985" y="1152042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76034" y="1224048"/>
            <a:ext cx="2362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自然语言生成</a:t>
            </a:r>
            <a:r>
              <a:rPr lang="en-US" altLang="zh-CN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endParaRPr lang="en-US" altLang="zh-CN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99985" y="1800096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76034" y="1872102"/>
            <a:ext cx="2362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基于树结构的NLG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199985" y="244815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76034" y="2520156"/>
            <a:ext cx="2362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基于知识库的NLG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99985" y="3096204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76034" y="3168210"/>
            <a:ext cx="2362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基于预训练的NLG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199985" y="3744258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76034" y="3816264"/>
            <a:ext cx="231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对话历史有效吗？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379855"/>
            <a:ext cx="7016750" cy="265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693343" y="92783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4058" y="3600246"/>
            <a:ext cx="2362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知识库的NLG</a:t>
            </a:r>
            <a:endParaRPr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2201" y="3960277"/>
            <a:ext cx="78212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Working Memory Model for Task-oriented Dialog Response Generation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Entity-Consistent End-to-end Task-Oriented Dialogue System with KB Retriever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9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47590" y="359976"/>
            <a:ext cx="665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3109714" y="1398916"/>
            <a:ext cx="2755627" cy="2718979"/>
            <a:chOff x="4039911" y="1848202"/>
            <a:chExt cx="4108611" cy="4072324"/>
          </a:xfrm>
        </p:grpSpPr>
        <p:sp>
          <p:nvSpPr>
            <p:cNvPr id="3" name="Block Arc 5"/>
            <p:cNvSpPr/>
            <p:nvPr/>
          </p:nvSpPr>
          <p:spPr>
            <a:xfrm rot="210717">
              <a:off x="4264764" y="2073054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Block Arc 6"/>
            <p:cNvSpPr/>
            <p:nvPr/>
          </p:nvSpPr>
          <p:spPr>
            <a:xfrm rot="5610717">
              <a:off x="4261195" y="2073053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Block Arc 7"/>
            <p:cNvSpPr/>
            <p:nvPr/>
          </p:nvSpPr>
          <p:spPr>
            <a:xfrm rot="11010717">
              <a:off x="4261194" y="2033199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Block Arc 8"/>
            <p:cNvSpPr/>
            <p:nvPr/>
          </p:nvSpPr>
          <p:spPr>
            <a:xfrm rot="16410717">
              <a:off x="4264763" y="2078584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Isosceles Triangle 9"/>
            <p:cNvSpPr/>
            <p:nvPr/>
          </p:nvSpPr>
          <p:spPr>
            <a:xfrm rot="5400000">
              <a:off x="5615079" y="2090661"/>
              <a:ext cx="1399318" cy="914400"/>
            </a:xfrm>
            <a:prstGeom prst="triangl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Isosceles Triangle 10"/>
            <p:cNvSpPr/>
            <p:nvPr/>
          </p:nvSpPr>
          <p:spPr>
            <a:xfrm rot="10800000">
              <a:off x="6749204" y="3665827"/>
              <a:ext cx="1399318" cy="914400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sosceles Triangle 11"/>
            <p:cNvSpPr/>
            <p:nvPr/>
          </p:nvSpPr>
          <p:spPr>
            <a:xfrm rot="16200000">
              <a:off x="5174036" y="4763667"/>
              <a:ext cx="1399318" cy="914400"/>
            </a:xfrm>
            <a:prstGeom prst="triangl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Isosceles Triangle 12"/>
            <p:cNvSpPr/>
            <p:nvPr/>
          </p:nvSpPr>
          <p:spPr>
            <a:xfrm>
              <a:off x="4039911" y="3233885"/>
              <a:ext cx="1399318" cy="914400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7793" y="2286251"/>
              <a:ext cx="681645" cy="62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01</a:t>
              </a:r>
              <a:endParaRPr lang="en-US" sz="2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7077686" y="3505388"/>
              <a:ext cx="742353" cy="688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02</a:t>
              </a:r>
              <a:endParaRPr lang="en-US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5806346" y="4909713"/>
              <a:ext cx="681645" cy="62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03</a:t>
              </a:r>
              <a:endParaRPr lang="en-US" sz="2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4397204" y="3653183"/>
              <a:ext cx="684731" cy="619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04</a:t>
              </a:r>
              <a:endParaRPr lang="en-US" sz="2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023887">
              <a:off x="4651325" y="2594846"/>
              <a:ext cx="954353" cy="551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3169081">
              <a:off x="6731162" y="2701964"/>
              <a:ext cx="958674" cy="549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调取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8357780">
              <a:off x="6566483" y="4604832"/>
              <a:ext cx="954353" cy="551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4284960">
              <a:off x="4491092" y="4465978"/>
              <a:ext cx="958674" cy="549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 flipH="1">
            <a:off x="1264920" y="16821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id-ID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碰到问题</a:t>
            </a:r>
            <a:endParaRPr lang="zh-CN" altLang="id-ID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1" name="Freeform 237"/>
          <p:cNvSpPr>
            <a:spLocks noChangeAspect="1" noChangeArrowheads="1"/>
          </p:cNvSpPr>
          <p:nvPr/>
        </p:nvSpPr>
        <p:spPr bwMode="auto">
          <a:xfrm>
            <a:off x="2407860" y="1745152"/>
            <a:ext cx="346494" cy="253394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rgbClr val="17B59E"/>
          </a:solidFill>
          <a:ln>
            <a:noFill/>
          </a:ln>
          <a:effectLst/>
        </p:spPr>
        <p:txBody>
          <a:bodyPr wrap="none" lIns="89835" tIns="44917" rIns="89835" bIns="44917" anchor="ctr"/>
          <a:lstStyle/>
          <a:p>
            <a:pPr>
              <a:defRPr/>
            </a:pPr>
            <a:endParaRPr lang="en-US" sz="800" dirty="0">
              <a:solidFill>
                <a:srgbClr val="282E3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AutoShape 124"/>
          <p:cNvSpPr>
            <a:spLocks noChangeAspect="1"/>
          </p:cNvSpPr>
          <p:nvPr/>
        </p:nvSpPr>
        <p:spPr bwMode="auto">
          <a:xfrm>
            <a:off x="6164882" y="3509071"/>
            <a:ext cx="391622" cy="31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rgbClr val="17B59E"/>
          </a:solidFill>
          <a:ln>
            <a:noFill/>
          </a:ln>
          <a:effectLst/>
        </p:spPr>
        <p:txBody>
          <a:bodyPr lIns="74863" tIns="74863" rIns="74863" bIns="74863" anchor="ctr"/>
          <a:lstStyle/>
          <a:p>
            <a:pPr defTabSz="673735">
              <a:defRPr/>
            </a:pPr>
            <a:endParaRPr lang="es-ES" sz="5300" dirty="0">
              <a:solidFill>
                <a:srgbClr val="282E3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33" name="Freeform 290"/>
          <p:cNvSpPr>
            <a:spLocks noChangeAspect="1" noChangeArrowheads="1"/>
          </p:cNvSpPr>
          <p:nvPr/>
        </p:nvSpPr>
        <p:spPr bwMode="auto">
          <a:xfrm>
            <a:off x="6173063" y="1757780"/>
            <a:ext cx="428834" cy="330651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lIns="134755" tIns="67378" rIns="134755" bIns="67378" anchor="ctr"/>
          <a:lstStyle/>
          <a:p>
            <a:pPr>
              <a:defRPr/>
            </a:pPr>
            <a:endParaRPr lang="en-US" sz="2100" dirty="0">
              <a:solidFill>
                <a:srgbClr val="282E3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Freeform 526"/>
          <p:cNvSpPr>
            <a:spLocks noChangeAspect="1" noChangeArrowheads="1"/>
          </p:cNvSpPr>
          <p:nvPr/>
        </p:nvSpPr>
        <p:spPr bwMode="auto">
          <a:xfrm>
            <a:off x="2435090" y="3447784"/>
            <a:ext cx="331187" cy="427404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lIns="179670" tIns="89834" rIns="179670" bIns="89834" anchor="ctr"/>
          <a:lstStyle/>
          <a:p>
            <a:pPr>
              <a:defRPr/>
            </a:pPr>
            <a:endParaRPr lang="en-US" sz="2100" dirty="0">
              <a:solidFill>
                <a:srgbClr val="282E3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5" name="Straight Connector 37"/>
          <p:cNvCxnSpPr/>
          <p:nvPr/>
        </p:nvCxnSpPr>
        <p:spPr>
          <a:xfrm>
            <a:off x="2879510" y="1852211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8"/>
          <p:cNvCxnSpPr/>
          <p:nvPr/>
        </p:nvCxnSpPr>
        <p:spPr>
          <a:xfrm>
            <a:off x="2879510" y="3627419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9"/>
          <p:cNvCxnSpPr/>
          <p:nvPr/>
        </p:nvCxnSpPr>
        <p:spPr>
          <a:xfrm>
            <a:off x="5434785" y="1852211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0"/>
          <p:cNvCxnSpPr/>
          <p:nvPr/>
        </p:nvCxnSpPr>
        <p:spPr>
          <a:xfrm>
            <a:off x="5434785" y="3627419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22"/>
          <p:cNvSpPr txBox="1"/>
          <p:nvPr/>
        </p:nvSpPr>
        <p:spPr>
          <a:xfrm flipH="1">
            <a:off x="6778625" y="168148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id-ID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调取长时记忆</a:t>
            </a:r>
            <a:endParaRPr lang="zh-CN" altLang="id-ID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45" name="TextBox 22"/>
          <p:cNvSpPr txBox="1"/>
          <p:nvPr/>
        </p:nvSpPr>
        <p:spPr>
          <a:xfrm flipH="1">
            <a:off x="1212215" y="34480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id-ID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解决问题</a:t>
            </a:r>
            <a:endParaRPr lang="zh-CN" altLang="id-ID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48" name="TextBox 22"/>
          <p:cNvSpPr txBox="1"/>
          <p:nvPr/>
        </p:nvSpPr>
        <p:spPr>
          <a:xfrm flipH="1">
            <a:off x="6778625" y="344297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id-ID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激活为工作记忆</a:t>
            </a:r>
            <a:endParaRPr lang="zh-CN" altLang="id-ID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259080" y="817245"/>
            <a:ext cx="8476615" cy="167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memNN常用于在对话中引入KB的知识，然而之前的工作大多数把dialogue history和KB的memory混在一起。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作者借鉴了心理学的研究，设计了work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ing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memory，可以和两个记忆做交互，一个知识记忆（semantic memory），一个历史记忆（episodic memory）。将对话历史作为历史记忆，将KB结构化知识作为知识记忆，用一个working memory模块和他们交互。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15" y="2710180"/>
            <a:ext cx="5999480" cy="2215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" y="574040"/>
            <a:ext cx="7446010" cy="440499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665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要解决的问题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259080" y="1105535"/>
            <a:ext cx="371284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和前文不同，本文主要考虑的是对数据库中知识的检索。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之前的方法都聚焦在整个知识库的选择和注意上。往往会造成模型生成实体出现不一致的情况。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95" y="465455"/>
            <a:ext cx="4966970" cy="410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0" y="465455"/>
            <a:ext cx="3547110" cy="2289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910" y="2813050"/>
            <a:ext cx="3531235" cy="2249170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 bwMode="auto">
          <a:xfrm>
            <a:off x="259080" y="880745"/>
            <a:ext cx="4469765" cy="387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作者观察到，在任务型对话系统中，大部分回复中的实体是可以由一行知识库支撑。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因此将该观察融入到回复生成中，可以提升生成实体的一致性。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作者提出了一个两步检索知识库的框架。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第一步，引入一个知识库检索模块来检索出最相关的知识库行；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第二步，使用注意力机制来对知识库的列进行打分。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最后采用复制(copy)机制，来将选中的实体融入到生成过程。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665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5" y="697230"/>
            <a:ext cx="7008495" cy="419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知识库检索器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5" y="857250"/>
            <a:ext cx="7536180" cy="384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新的问题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447675" y="1538605"/>
            <a:ext cx="4104005" cy="206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由于之前挑选行的过程会使用argmax的操作，造成整个框架不能进行端到端的训练。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于是我们在得到行检索结果T的时候，使用Gumbel-softmax操作来使得整个过程可微分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55" y="1783080"/>
            <a:ext cx="3701415" cy="109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693343" y="92783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4058" y="3600246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自然语言生成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42161" y="3960277"/>
            <a:ext cx="30613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Natural Language Generation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3437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Gumbel-softmax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447675" y="998220"/>
            <a:ext cx="8042910" cy="246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比如上、下、左、右四个动作，通常的做法是网络输出一个四维的one-hot向量(不考虑空动作)，分别代表四个动作。比如[1,0,0,0]代表上，[0,1,0,0]代表下等等。而具体取哪个动作呢，就根据输出的每个维度的大小，选择值最大的作为输出动作,即argmax(v)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例如网络输出的四维向量为v=[−20,10,9.6,6.2]，第二个维度取到最大值10，那么输出的动作就是[0,1,0,0]，也就是下，这和多类别的分类任务是一个道理。但是这种取法有个问题是不能计算梯度，也就不能更新网络。通常的做法是加softmax函数，把向量归一化，这样既能计算梯度，同时值的大小还能表示概率的含义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25" y="4674870"/>
            <a:ext cx="54387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[描述来源：https://www.cnblogs.com/initial-h/p/9468974.html]</a:t>
            </a:r>
            <a:endParaRPr lang="zh-CN" altLang="en-US" sz="9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60" y="3416935"/>
            <a:ext cx="1703705" cy="101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3437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Gumbel-softmax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447675" y="998220"/>
            <a:ext cx="8042910" cy="246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那么将v=[−20,10,9.6,6.2]通过softmax函数后有σ(v)=[0,0.591,0.396,0.013]，这样做不会改变动作或者说类别的选取，同时softmax倾向于让最大值的概率显著大于其他值，比如这里10和9.6经过softmax放缩之后变成了0.591和0.396，6.2对应的概率更是变成了0.013，这有利于把网络训成一个one-hot输出的形式，这种方式在分类问题中是常用方法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但是这么做还有一个问题，这个表示概率的向量σ(v)=[0,0.591,0.396,0.013]并没有真正显示出概率的含义，因为一旦某个值最大，就选择相应的动作或者分类。比如σ(v)=[0,0.591,0.396,0.013]和σ(v)=[0,0.9,0.1,0]在类别选取的结果看来没有任何差别，都是选择第二个类别，但是从概率意义上讲差别是巨大的。所以需要一种方法不仅选出动作，而且遵从概率的含义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25" y="4674870"/>
            <a:ext cx="54387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[描述来源：https://www.cnblogs.com/initial-h/p/9468974.html]</a:t>
            </a:r>
            <a:endParaRPr lang="zh-CN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3437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Gumbel-softmax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447675" y="1275080"/>
            <a:ext cx="6204585" cy="215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很直接的方法是依概率采样就完事了，比如直接用np.random.choice函数依照概率生成样本值，这样概率就有意义了。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但是又有一个问题冒了出来：这种方式怎么计算梯度？不能计算梯度怎么用BP的方式更新网络？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25" y="4674870"/>
            <a:ext cx="54387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[描述来源：https://www.cnblogs.com/initial-h/p/9468974.html]</a:t>
            </a:r>
            <a:endParaRPr lang="zh-CN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3437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Gumbel-softmax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344170" y="1036320"/>
            <a:ext cx="4186555" cy="329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假设图中的x和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Ф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表示均值和标准差向量，它们是确定性的节点。而需要输出的样本z是带有随机性的节点，重参数就是把带有随机性的z变成确定性的节点，同时随机性用另一个输入节点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ε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代替。例如，这里用正态分布采样，原本从均值为x和标准差为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Ф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的正态分布N(x,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Ф</a:t>
            </a:r>
            <a:r>
              <a:rPr lang="en-US" altLang="zh-CN" sz="16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)中采样得到z。将其转化成从标准正态分布N(0,1)中采样得到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ε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,再计算得到z=x+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ε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Ф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。这样一来，采样的过程移出了计算图，整张计算图就可以计算梯度进行更新了，而新加的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ε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的输入分支不做更新，只当成一个没有权重变化的输入。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25" y="4674870"/>
            <a:ext cx="54387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[描述来源：https://www.cnblogs.com/initial-h/p/9468974.html]</a:t>
            </a:r>
            <a:endParaRPr lang="zh-CN" altLang="en-US" sz="9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183005"/>
            <a:ext cx="4292600" cy="259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3437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Gumbel-softmax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25" y="4674870"/>
            <a:ext cx="54387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[描述来源：https://www.cnblogs.com/initial-h/p/9468974.html]</a:t>
            </a:r>
            <a:endParaRPr lang="zh-CN" altLang="en-US" sz="9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1390015"/>
            <a:ext cx="8470265" cy="1849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3239770"/>
            <a:ext cx="3701415" cy="109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3437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Gumbel-softmax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25" y="4674870"/>
            <a:ext cx="54387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[描述来源：https://www.cnblogs.com/initial-h/p/9468974.html]</a:t>
            </a:r>
            <a:endParaRPr lang="zh-CN" altLang="en-US" sz="9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10" y="843280"/>
            <a:ext cx="6767195" cy="3686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447675" y="1158875"/>
            <a:ext cx="32670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InCar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数据集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1）包含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个独立的领域：导航、天气和日历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）训练、开发和测试集均按照提出数据集的论文设置。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CamRest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数据集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1）重新进行标注，为数据集配套了相应的知识库。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960" y="1143000"/>
            <a:ext cx="4602480" cy="2846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693343" y="92783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0208" y="3591991"/>
            <a:ext cx="2362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基于预训练的</a:t>
            </a:r>
            <a:r>
              <a:rPr lang="en-US" altLang="zh-CN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endParaRPr lang="en-US" altLang="zh-CN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8161" y="3960277"/>
            <a:ext cx="71253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Neural Response Selection for Task-Oriented Dialogue Systems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9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要解决的问题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447675" y="1105535"/>
            <a:ext cx="5762625" cy="265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尽管检索式模型在聊天机器人的文献中非常流行，但是它对任务型对话的作用并不是太大，因为大多数对话都面临数据缺少的问题。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例如，最近发布的MultiWOZ数据集（2018）包括总共115,424轮对话，分布在7个目标域上。它比其他基于任务的标准对话数据集大几倍，例如DSTC2（2014），23,354轮，Frames（2017），19,986轮或M2M（2018）14,796轮。为了说明大小上的差异，此工作中用于回复选择预训练的Reddit语料库包括727M轮对话回合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665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" y="1194435"/>
            <a:ext cx="7418070" cy="3376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47590" y="359976"/>
            <a:ext cx="1897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的核心任务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86"/>
          <p:cNvGrpSpPr/>
          <p:nvPr/>
        </p:nvGrpSpPr>
        <p:grpSpPr>
          <a:xfrm>
            <a:off x="3981968" y="1482427"/>
            <a:ext cx="2147143" cy="742047"/>
            <a:chOff x="1143000" y="1201738"/>
            <a:chExt cx="2181225" cy="757238"/>
          </a:xfrm>
          <a:solidFill>
            <a:srgbClr val="595959"/>
          </a:solidFill>
        </p:grpSpPr>
        <p:sp>
          <p:nvSpPr>
            <p:cNvPr id="25" name="Freeform 14"/>
            <p:cNvSpPr>
              <a:spLocks noEditPoints="1"/>
            </p:cNvSpPr>
            <p:nvPr/>
          </p:nvSpPr>
          <p:spPr bwMode="auto">
            <a:xfrm>
              <a:off x="2632075" y="1201738"/>
              <a:ext cx="692150" cy="757238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228" y="500"/>
                </a:cxn>
                <a:cxn ang="0">
                  <a:pos x="457" y="250"/>
                </a:cxn>
                <a:cxn ang="0">
                  <a:pos x="228" y="0"/>
                </a:cxn>
                <a:cxn ang="0">
                  <a:pos x="0" y="250"/>
                </a:cxn>
                <a:cxn ang="0">
                  <a:pos x="60" y="250"/>
                </a:cxn>
                <a:cxn ang="0">
                  <a:pos x="228" y="66"/>
                </a:cxn>
                <a:cxn ang="0">
                  <a:pos x="397" y="250"/>
                </a:cxn>
                <a:cxn ang="0">
                  <a:pos x="228" y="434"/>
                </a:cxn>
                <a:cxn ang="0">
                  <a:pos x="60" y="250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5" y="500"/>
                    <a:pt x="457" y="388"/>
                    <a:pt x="457" y="250"/>
                  </a:cubicBezTo>
                  <a:cubicBezTo>
                    <a:pt x="457" y="112"/>
                    <a:pt x="355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2416175" y="1416050"/>
              <a:ext cx="290513" cy="333375"/>
            </a:xfrm>
            <a:custGeom>
              <a:avLst/>
              <a:gdLst/>
              <a:ahLst/>
              <a:cxnLst>
                <a:cxn ang="0">
                  <a:pos x="192" y="58"/>
                </a:cxn>
                <a:cxn ang="0">
                  <a:pos x="134" y="0"/>
                </a:cxn>
                <a:cxn ang="0">
                  <a:pos x="58" y="0"/>
                </a:cxn>
                <a:cxn ang="0">
                  <a:pos x="0" y="58"/>
                </a:cxn>
                <a:cxn ang="0">
                  <a:pos x="0" y="162"/>
                </a:cxn>
                <a:cxn ang="0">
                  <a:pos x="58" y="220"/>
                </a:cxn>
                <a:cxn ang="0">
                  <a:pos x="134" y="220"/>
                </a:cxn>
                <a:cxn ang="0">
                  <a:pos x="192" y="162"/>
                </a:cxn>
                <a:cxn ang="0">
                  <a:pos x="192" y="58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1143000" y="1530350"/>
              <a:ext cx="1381125" cy="115888"/>
            </a:xfrm>
            <a:custGeom>
              <a:avLst/>
              <a:gdLst/>
              <a:ahLst/>
              <a:cxnLst>
                <a:cxn ang="0">
                  <a:pos x="912" y="37"/>
                </a:cxn>
                <a:cxn ang="0">
                  <a:pos x="875" y="0"/>
                </a:cxn>
                <a:cxn ang="0">
                  <a:pos x="37" y="0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37" y="76"/>
                </a:cxn>
                <a:cxn ang="0">
                  <a:pos x="875" y="76"/>
                </a:cxn>
                <a:cxn ang="0">
                  <a:pos x="912" y="39"/>
                </a:cxn>
                <a:cxn ang="0">
                  <a:pos x="912" y="3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1597025" y="1493838"/>
              <a:ext cx="73025" cy="206375"/>
            </a:xfrm>
            <a:custGeom>
              <a:avLst/>
              <a:gdLst/>
              <a:ahLst/>
              <a:cxnLst>
                <a:cxn ang="0">
                  <a:pos x="48" y="23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0" y="113"/>
                </a:cxn>
                <a:cxn ang="0">
                  <a:pos x="23" y="136"/>
                </a:cxn>
                <a:cxn ang="0">
                  <a:pos x="25" y="136"/>
                </a:cxn>
                <a:cxn ang="0">
                  <a:pos x="48" y="113"/>
                </a:cxn>
                <a:cxn ang="0">
                  <a:pos x="48" y="23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1233488" y="1620838"/>
              <a:ext cx="260350" cy="25558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8" y="0"/>
                </a:cxn>
                <a:cxn ang="0">
                  <a:pos x="172" y="42"/>
                </a:cxn>
                <a:cxn ang="0">
                  <a:pos x="172" y="121"/>
                </a:cxn>
                <a:cxn ang="0">
                  <a:pos x="140" y="164"/>
                </a:cxn>
                <a:cxn ang="0">
                  <a:pos x="140" y="91"/>
                </a:cxn>
                <a:cxn ang="0">
                  <a:pos x="120" y="72"/>
                </a:cxn>
                <a:cxn ang="0">
                  <a:pos x="118" y="72"/>
                </a:cxn>
                <a:cxn ang="0">
                  <a:pos x="100" y="91"/>
                </a:cxn>
                <a:cxn ang="0">
                  <a:pos x="100" y="168"/>
                </a:cxn>
                <a:cxn ang="0">
                  <a:pos x="64" y="168"/>
                </a:cxn>
                <a:cxn ang="0">
                  <a:pos x="64" y="91"/>
                </a:cxn>
                <a:cxn ang="0">
                  <a:pos x="45" y="72"/>
                </a:cxn>
                <a:cxn ang="0">
                  <a:pos x="43" y="72"/>
                </a:cxn>
                <a:cxn ang="0">
                  <a:pos x="24" y="91"/>
                </a:cxn>
                <a:cxn ang="0">
                  <a:pos x="24" y="162"/>
                </a:cxn>
                <a:cxn ang="0">
                  <a:pos x="0" y="121"/>
                </a:cxn>
                <a:cxn ang="0">
                  <a:pos x="0" y="42"/>
                </a:cxn>
                <a:cxn ang="0">
                  <a:pos x="45" y="0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4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grpSp>
        <p:nvGrpSpPr>
          <p:cNvPr id="30" name="Group 92"/>
          <p:cNvGrpSpPr/>
          <p:nvPr/>
        </p:nvGrpSpPr>
        <p:grpSpPr>
          <a:xfrm>
            <a:off x="5269629" y="2535603"/>
            <a:ext cx="1015753" cy="2299255"/>
            <a:chOff x="2451100" y="2276475"/>
            <a:chExt cx="1031876" cy="2346326"/>
          </a:xfrm>
          <a:solidFill>
            <a:srgbClr val="17B59E"/>
          </a:solidFill>
        </p:grpSpPr>
        <p:sp>
          <p:nvSpPr>
            <p:cNvPr id="31" name="Freeform 5"/>
            <p:cNvSpPr/>
            <p:nvPr/>
          </p:nvSpPr>
          <p:spPr bwMode="auto">
            <a:xfrm>
              <a:off x="2547938" y="2312988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2451100" y="2276475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 dirty="0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2905125" y="2387600"/>
              <a:ext cx="196850" cy="198438"/>
            </a:xfrm>
            <a:custGeom>
              <a:avLst/>
              <a:gdLst/>
              <a:ahLst/>
              <a:cxnLst>
                <a:cxn ang="0">
                  <a:pos x="118" y="43"/>
                </a:cxn>
                <a:cxn ang="0">
                  <a:pos x="43" y="12"/>
                </a:cxn>
                <a:cxn ang="0">
                  <a:pos x="12" y="86"/>
                </a:cxn>
                <a:cxn ang="0">
                  <a:pos x="86" y="118"/>
                </a:cxn>
                <a:cxn ang="0">
                  <a:pos x="118" y="43"/>
                </a:cxn>
              </a:cxnLst>
              <a:rect l="0" t="0" r="r" b="b"/>
              <a:pathLst>
                <a:path w="130" h="130">
                  <a:moveTo>
                    <a:pt x="118" y="43"/>
                  </a:moveTo>
                  <a:cubicBezTo>
                    <a:pt x="106" y="14"/>
                    <a:pt x="73" y="0"/>
                    <a:pt x="43" y="12"/>
                  </a:cubicBezTo>
                  <a:cubicBezTo>
                    <a:pt x="14" y="23"/>
                    <a:pt x="0" y="57"/>
                    <a:pt x="12" y="86"/>
                  </a:cubicBezTo>
                  <a:cubicBezTo>
                    <a:pt x="24" y="115"/>
                    <a:pt x="57" y="130"/>
                    <a:pt x="86" y="118"/>
                  </a:cubicBezTo>
                  <a:cubicBezTo>
                    <a:pt x="116" y="106"/>
                    <a:pt x="130" y="73"/>
                    <a:pt x="118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 dirty="0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2905125" y="2393950"/>
              <a:ext cx="147638" cy="177800"/>
            </a:xfrm>
            <a:custGeom>
              <a:avLst/>
              <a:gdLst/>
              <a:ahLst/>
              <a:cxnLst>
                <a:cxn ang="0">
                  <a:pos x="66" y="17"/>
                </a:cxn>
                <a:cxn ang="0">
                  <a:pos x="98" y="14"/>
                </a:cxn>
                <a:cxn ang="0">
                  <a:pos x="43" y="8"/>
                </a:cxn>
                <a:cxn ang="0">
                  <a:pos x="12" y="82"/>
                </a:cxn>
                <a:cxn ang="0">
                  <a:pos x="55" y="117"/>
                </a:cxn>
                <a:cxn ang="0">
                  <a:pos x="35" y="92"/>
                </a:cxn>
                <a:cxn ang="0">
                  <a:pos x="66" y="17"/>
                </a:cxn>
              </a:cxnLst>
              <a:rect l="0" t="0" r="r" b="b"/>
              <a:pathLst>
                <a:path w="98" h="117">
                  <a:moveTo>
                    <a:pt x="66" y="17"/>
                  </a:moveTo>
                  <a:cubicBezTo>
                    <a:pt x="77" y="13"/>
                    <a:pt x="88" y="12"/>
                    <a:pt x="98" y="14"/>
                  </a:cubicBezTo>
                  <a:cubicBezTo>
                    <a:pt x="83" y="3"/>
                    <a:pt x="62" y="0"/>
                    <a:pt x="43" y="8"/>
                  </a:cubicBezTo>
                  <a:cubicBezTo>
                    <a:pt x="14" y="19"/>
                    <a:pt x="0" y="53"/>
                    <a:pt x="12" y="82"/>
                  </a:cubicBezTo>
                  <a:cubicBezTo>
                    <a:pt x="19" y="101"/>
                    <a:pt x="36" y="114"/>
                    <a:pt x="55" y="117"/>
                  </a:cubicBezTo>
                  <a:cubicBezTo>
                    <a:pt x="46" y="111"/>
                    <a:pt x="39" y="102"/>
                    <a:pt x="35" y="92"/>
                  </a:cubicBezTo>
                  <a:cubicBezTo>
                    <a:pt x="23" y="63"/>
                    <a:pt x="37" y="29"/>
                    <a:pt x="66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grpSp>
        <p:nvGrpSpPr>
          <p:cNvPr id="40" name="Group 102"/>
          <p:cNvGrpSpPr/>
          <p:nvPr/>
        </p:nvGrpSpPr>
        <p:grpSpPr>
          <a:xfrm>
            <a:off x="6302571" y="2207297"/>
            <a:ext cx="1864295" cy="2114131"/>
            <a:chOff x="3500438" y="1944688"/>
            <a:chExt cx="1893887" cy="2157412"/>
          </a:xfrm>
          <a:solidFill>
            <a:srgbClr val="17B59E"/>
          </a:solidFill>
        </p:grpSpPr>
        <p:sp>
          <p:nvSpPr>
            <p:cNvPr id="41" name="Freeform 11"/>
            <p:cNvSpPr/>
            <p:nvPr/>
          </p:nvSpPr>
          <p:spPr bwMode="auto">
            <a:xfrm>
              <a:off x="3597275" y="1981200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42" name="Freeform 25"/>
            <p:cNvSpPr/>
            <p:nvPr/>
          </p:nvSpPr>
          <p:spPr bwMode="auto">
            <a:xfrm>
              <a:off x="3500438" y="1944688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43" name="Freeform 26"/>
            <p:cNvSpPr/>
            <p:nvPr/>
          </p:nvSpPr>
          <p:spPr bwMode="auto">
            <a:xfrm>
              <a:off x="3697288" y="2178050"/>
              <a:ext cx="196850" cy="196850"/>
            </a:xfrm>
            <a:custGeom>
              <a:avLst/>
              <a:gdLst/>
              <a:ahLst/>
              <a:cxnLst>
                <a:cxn ang="0">
                  <a:pos x="87" y="12"/>
                </a:cxn>
                <a:cxn ang="0">
                  <a:pos x="12" y="42"/>
                </a:cxn>
                <a:cxn ang="0">
                  <a:pos x="42" y="117"/>
                </a:cxn>
                <a:cxn ang="0">
                  <a:pos x="117" y="87"/>
                </a:cxn>
                <a:cxn ang="0">
                  <a:pos x="87" y="12"/>
                </a:cxn>
              </a:cxnLst>
              <a:rect l="0" t="0" r="r" b="b"/>
              <a:pathLst>
                <a:path w="130" h="130">
                  <a:moveTo>
                    <a:pt x="87" y="12"/>
                  </a:moveTo>
                  <a:cubicBezTo>
                    <a:pt x="58" y="0"/>
                    <a:pt x="25" y="13"/>
                    <a:pt x="12" y="42"/>
                  </a:cubicBezTo>
                  <a:cubicBezTo>
                    <a:pt x="0" y="71"/>
                    <a:pt x="13" y="105"/>
                    <a:pt x="42" y="117"/>
                  </a:cubicBezTo>
                  <a:cubicBezTo>
                    <a:pt x="71" y="130"/>
                    <a:pt x="105" y="116"/>
                    <a:pt x="117" y="87"/>
                  </a:cubicBezTo>
                  <a:cubicBezTo>
                    <a:pt x="130" y="58"/>
                    <a:pt x="116" y="25"/>
                    <a:pt x="8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 dirty="0"/>
            </a:p>
          </p:txBody>
        </p:sp>
        <p:sp>
          <p:nvSpPr>
            <p:cNvPr id="44" name="Freeform 27"/>
            <p:cNvSpPr/>
            <p:nvPr/>
          </p:nvSpPr>
          <p:spPr bwMode="auto">
            <a:xfrm>
              <a:off x="3697288" y="2189163"/>
              <a:ext cx="146050" cy="177800"/>
            </a:xfrm>
            <a:custGeom>
              <a:avLst/>
              <a:gdLst/>
              <a:ahLst/>
              <a:cxnLst>
                <a:cxn ang="0">
                  <a:pos x="35" y="25"/>
                </a:cxn>
                <a:cxn ang="0">
                  <a:pos x="56" y="0"/>
                </a:cxn>
                <a:cxn ang="0">
                  <a:pos x="12" y="34"/>
                </a:cxn>
                <a:cxn ang="0">
                  <a:pos x="42" y="109"/>
                </a:cxn>
                <a:cxn ang="0">
                  <a:pos x="97" y="104"/>
                </a:cxn>
                <a:cxn ang="0">
                  <a:pos x="65" y="100"/>
                </a:cxn>
                <a:cxn ang="0">
                  <a:pos x="35" y="25"/>
                </a:cxn>
              </a:cxnLst>
              <a:rect l="0" t="0" r="r" b="b"/>
              <a:pathLst>
                <a:path w="97" h="117">
                  <a:moveTo>
                    <a:pt x="35" y="25"/>
                  </a:moveTo>
                  <a:cubicBezTo>
                    <a:pt x="40" y="15"/>
                    <a:pt x="47" y="6"/>
                    <a:pt x="56" y="0"/>
                  </a:cubicBezTo>
                  <a:cubicBezTo>
                    <a:pt x="37" y="3"/>
                    <a:pt x="20" y="16"/>
                    <a:pt x="12" y="34"/>
                  </a:cubicBezTo>
                  <a:cubicBezTo>
                    <a:pt x="0" y="63"/>
                    <a:pt x="13" y="97"/>
                    <a:pt x="42" y="109"/>
                  </a:cubicBezTo>
                  <a:cubicBezTo>
                    <a:pt x="61" y="117"/>
                    <a:pt x="81" y="115"/>
                    <a:pt x="97" y="104"/>
                  </a:cubicBezTo>
                  <a:cubicBezTo>
                    <a:pt x="87" y="106"/>
                    <a:pt x="76" y="105"/>
                    <a:pt x="65" y="100"/>
                  </a:cubicBezTo>
                  <a:cubicBezTo>
                    <a:pt x="36" y="88"/>
                    <a:pt x="23" y="54"/>
                    <a:pt x="35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grpSp>
        <p:nvGrpSpPr>
          <p:cNvPr id="45" name="Group 107"/>
          <p:cNvGrpSpPr/>
          <p:nvPr/>
        </p:nvGrpSpPr>
        <p:grpSpPr>
          <a:xfrm>
            <a:off x="5755627" y="2062683"/>
            <a:ext cx="134392" cy="617594"/>
            <a:chOff x="2944813" y="1793875"/>
            <a:chExt cx="136525" cy="630238"/>
          </a:xfrm>
        </p:grpSpPr>
        <p:sp>
          <p:nvSpPr>
            <p:cNvPr id="46" name="Freeform 28"/>
            <p:cNvSpPr/>
            <p:nvPr/>
          </p:nvSpPr>
          <p:spPr bwMode="auto">
            <a:xfrm>
              <a:off x="2944813" y="1793875"/>
              <a:ext cx="103188" cy="630238"/>
            </a:xfrm>
            <a:custGeom>
              <a:avLst/>
              <a:gdLst/>
              <a:ahLst/>
              <a:cxnLst>
                <a:cxn ang="0">
                  <a:pos x="46" y="416"/>
                </a:cxn>
                <a:cxn ang="0">
                  <a:pos x="31" y="409"/>
                </a:cxn>
                <a:cxn ang="0">
                  <a:pos x="9" y="306"/>
                </a:cxn>
                <a:cxn ang="0">
                  <a:pos x="6" y="207"/>
                </a:cxn>
                <a:cxn ang="0">
                  <a:pos x="32" y="4"/>
                </a:cxn>
                <a:cxn ang="0">
                  <a:pos x="57" y="5"/>
                </a:cxn>
                <a:cxn ang="0">
                  <a:pos x="69" y="33"/>
                </a:cxn>
                <a:cxn ang="0">
                  <a:pos x="63" y="39"/>
                </a:cxn>
                <a:cxn ang="0">
                  <a:pos x="57" y="33"/>
                </a:cxn>
                <a:cxn ang="0">
                  <a:pos x="50" y="15"/>
                </a:cxn>
                <a:cxn ang="0">
                  <a:pos x="36" y="16"/>
                </a:cxn>
                <a:cxn ang="0">
                  <a:pos x="35" y="16"/>
                </a:cxn>
                <a:cxn ang="0">
                  <a:pos x="18" y="207"/>
                </a:cxn>
                <a:cxn ang="0">
                  <a:pos x="21" y="306"/>
                </a:cxn>
                <a:cxn ang="0">
                  <a:pos x="40" y="401"/>
                </a:cxn>
                <a:cxn ang="0">
                  <a:pos x="45" y="404"/>
                </a:cxn>
                <a:cxn ang="0">
                  <a:pos x="45" y="404"/>
                </a:cxn>
                <a:cxn ang="0">
                  <a:pos x="52" y="409"/>
                </a:cxn>
                <a:cxn ang="0">
                  <a:pos x="46" y="416"/>
                </a:cxn>
                <a:cxn ang="0">
                  <a:pos x="46" y="416"/>
                </a:cxn>
              </a:cxnLst>
              <a:rect l="0" t="0" r="r" b="b"/>
              <a:pathLst>
                <a:path w="69" h="416">
                  <a:moveTo>
                    <a:pt x="46" y="416"/>
                  </a:moveTo>
                  <a:cubicBezTo>
                    <a:pt x="43" y="416"/>
                    <a:pt x="38" y="415"/>
                    <a:pt x="31" y="409"/>
                  </a:cubicBezTo>
                  <a:cubicBezTo>
                    <a:pt x="16" y="395"/>
                    <a:pt x="8" y="359"/>
                    <a:pt x="9" y="306"/>
                  </a:cubicBezTo>
                  <a:cubicBezTo>
                    <a:pt x="9" y="277"/>
                    <a:pt x="8" y="243"/>
                    <a:pt x="6" y="207"/>
                  </a:cubicBezTo>
                  <a:cubicBezTo>
                    <a:pt x="1" y="87"/>
                    <a:pt x="0" y="13"/>
                    <a:pt x="32" y="4"/>
                  </a:cubicBezTo>
                  <a:cubicBezTo>
                    <a:pt x="42" y="0"/>
                    <a:pt x="51" y="1"/>
                    <a:pt x="57" y="5"/>
                  </a:cubicBezTo>
                  <a:cubicBezTo>
                    <a:pt x="69" y="14"/>
                    <a:pt x="69" y="31"/>
                    <a:pt x="69" y="33"/>
                  </a:cubicBezTo>
                  <a:cubicBezTo>
                    <a:pt x="69" y="37"/>
                    <a:pt x="67" y="39"/>
                    <a:pt x="63" y="39"/>
                  </a:cubicBezTo>
                  <a:cubicBezTo>
                    <a:pt x="60" y="39"/>
                    <a:pt x="57" y="37"/>
                    <a:pt x="57" y="33"/>
                  </a:cubicBezTo>
                  <a:cubicBezTo>
                    <a:pt x="57" y="30"/>
                    <a:pt x="56" y="19"/>
                    <a:pt x="50" y="15"/>
                  </a:cubicBezTo>
                  <a:cubicBezTo>
                    <a:pt x="47" y="13"/>
                    <a:pt x="42" y="13"/>
                    <a:pt x="3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1" y="22"/>
                    <a:pt x="15" y="125"/>
                    <a:pt x="18" y="207"/>
                  </a:cubicBezTo>
                  <a:cubicBezTo>
                    <a:pt x="20" y="243"/>
                    <a:pt x="21" y="277"/>
                    <a:pt x="21" y="306"/>
                  </a:cubicBezTo>
                  <a:cubicBezTo>
                    <a:pt x="20" y="372"/>
                    <a:pt x="32" y="394"/>
                    <a:pt x="40" y="401"/>
                  </a:cubicBezTo>
                  <a:cubicBezTo>
                    <a:pt x="43" y="404"/>
                    <a:pt x="45" y="404"/>
                    <a:pt x="45" y="404"/>
                  </a:cubicBezTo>
                  <a:cubicBezTo>
                    <a:pt x="45" y="404"/>
                    <a:pt x="45" y="404"/>
                    <a:pt x="45" y="404"/>
                  </a:cubicBezTo>
                  <a:cubicBezTo>
                    <a:pt x="49" y="404"/>
                    <a:pt x="51" y="406"/>
                    <a:pt x="52" y="409"/>
                  </a:cubicBezTo>
                  <a:cubicBezTo>
                    <a:pt x="52" y="413"/>
                    <a:pt x="50" y="416"/>
                    <a:pt x="46" y="416"/>
                  </a:cubicBezTo>
                  <a:cubicBezTo>
                    <a:pt x="46" y="416"/>
                    <a:pt x="46" y="416"/>
                    <a:pt x="46" y="4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47" name="Freeform 29"/>
            <p:cNvSpPr/>
            <p:nvPr/>
          </p:nvSpPr>
          <p:spPr bwMode="auto">
            <a:xfrm>
              <a:off x="3040063" y="1949450"/>
              <a:ext cx="41275" cy="365760"/>
            </a:xfrm>
            <a:custGeom>
              <a:avLst/>
              <a:gdLst/>
              <a:ahLst/>
              <a:cxnLst>
                <a:cxn ang="0">
                  <a:pos x="12" y="244"/>
                </a:cxn>
                <a:cxn ang="0">
                  <a:pos x="11" y="244"/>
                </a:cxn>
                <a:cxn ang="0">
                  <a:pos x="6" y="237"/>
                </a:cxn>
                <a:cxn ang="0">
                  <a:pos x="1" y="7"/>
                </a:cxn>
                <a:cxn ang="0">
                  <a:pos x="6" y="0"/>
                </a:cxn>
                <a:cxn ang="0">
                  <a:pos x="13" y="5"/>
                </a:cxn>
                <a:cxn ang="0">
                  <a:pos x="18" y="239"/>
                </a:cxn>
                <a:cxn ang="0">
                  <a:pos x="12" y="244"/>
                </a:cxn>
              </a:cxnLst>
              <a:rect l="0" t="0" r="r" b="b"/>
              <a:pathLst>
                <a:path w="28" h="244">
                  <a:moveTo>
                    <a:pt x="12" y="244"/>
                  </a:moveTo>
                  <a:cubicBezTo>
                    <a:pt x="12" y="244"/>
                    <a:pt x="11" y="244"/>
                    <a:pt x="11" y="244"/>
                  </a:cubicBezTo>
                  <a:cubicBezTo>
                    <a:pt x="8" y="243"/>
                    <a:pt x="5" y="240"/>
                    <a:pt x="6" y="237"/>
                  </a:cubicBezTo>
                  <a:cubicBezTo>
                    <a:pt x="16" y="161"/>
                    <a:pt x="1" y="8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12"/>
                    <a:pt x="28" y="161"/>
                    <a:pt x="18" y="239"/>
                  </a:cubicBezTo>
                  <a:cubicBezTo>
                    <a:pt x="17" y="242"/>
                    <a:pt x="15" y="244"/>
                    <a:pt x="12" y="2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grpSp>
        <p:nvGrpSpPr>
          <p:cNvPr id="51" name="Group 113"/>
          <p:cNvGrpSpPr/>
          <p:nvPr/>
        </p:nvGrpSpPr>
        <p:grpSpPr>
          <a:xfrm>
            <a:off x="5908772" y="1933565"/>
            <a:ext cx="662583" cy="575592"/>
            <a:chOff x="3100388" y="1662113"/>
            <a:chExt cx="673100" cy="587375"/>
          </a:xfrm>
        </p:grpSpPr>
        <p:sp>
          <p:nvSpPr>
            <p:cNvPr id="52" name="Freeform 32"/>
            <p:cNvSpPr/>
            <p:nvPr/>
          </p:nvSpPr>
          <p:spPr bwMode="auto">
            <a:xfrm>
              <a:off x="3100388" y="1662113"/>
              <a:ext cx="673100" cy="587375"/>
            </a:xfrm>
            <a:custGeom>
              <a:avLst/>
              <a:gdLst/>
              <a:ahLst/>
              <a:cxnLst>
                <a:cxn ang="0">
                  <a:pos x="443" y="382"/>
                </a:cxn>
                <a:cxn ang="0">
                  <a:pos x="427" y="386"/>
                </a:cxn>
                <a:cxn ang="0">
                  <a:pos x="305" y="310"/>
                </a:cxn>
                <a:cxn ang="0">
                  <a:pos x="203" y="222"/>
                </a:cxn>
                <a:cxn ang="0">
                  <a:pos x="11" y="19"/>
                </a:cxn>
                <a:cxn ang="0">
                  <a:pos x="29" y="1"/>
                </a:cxn>
                <a:cxn ang="0">
                  <a:pos x="66" y="17"/>
                </a:cxn>
                <a:cxn ang="0">
                  <a:pos x="68" y="27"/>
                </a:cxn>
                <a:cxn ang="0">
                  <a:pos x="58" y="26"/>
                </a:cxn>
                <a:cxn ang="0">
                  <a:pos x="35" y="15"/>
                </a:cxn>
                <a:cxn ang="0">
                  <a:pos x="25" y="27"/>
                </a:cxn>
                <a:cxn ang="0">
                  <a:pos x="25" y="27"/>
                </a:cxn>
                <a:cxn ang="0">
                  <a:pos x="210" y="213"/>
                </a:cxn>
                <a:cxn ang="0">
                  <a:pos x="314" y="301"/>
                </a:cxn>
                <a:cxn ang="0">
                  <a:pos x="423" y="372"/>
                </a:cxn>
                <a:cxn ang="0">
                  <a:pos x="430" y="371"/>
                </a:cxn>
                <a:cxn ang="0">
                  <a:pos x="430" y="371"/>
                </a:cxn>
                <a:cxn ang="0">
                  <a:pos x="440" y="371"/>
                </a:cxn>
                <a:cxn ang="0">
                  <a:pos x="443" y="381"/>
                </a:cxn>
                <a:cxn ang="0">
                  <a:pos x="443" y="382"/>
                </a:cxn>
              </a:cxnLst>
              <a:rect l="0" t="0" r="r" b="b"/>
              <a:pathLst>
                <a:path w="445" h="387">
                  <a:moveTo>
                    <a:pt x="443" y="382"/>
                  </a:moveTo>
                  <a:cubicBezTo>
                    <a:pt x="441" y="383"/>
                    <a:pt x="437" y="387"/>
                    <a:pt x="427" y="386"/>
                  </a:cubicBezTo>
                  <a:cubicBezTo>
                    <a:pt x="402" y="385"/>
                    <a:pt x="360" y="358"/>
                    <a:pt x="305" y="310"/>
                  </a:cubicBezTo>
                  <a:cubicBezTo>
                    <a:pt x="276" y="283"/>
                    <a:pt x="240" y="253"/>
                    <a:pt x="203" y="222"/>
                  </a:cubicBezTo>
                  <a:cubicBezTo>
                    <a:pt x="76" y="117"/>
                    <a:pt x="0" y="51"/>
                    <a:pt x="11" y="19"/>
                  </a:cubicBezTo>
                  <a:cubicBezTo>
                    <a:pt x="14" y="8"/>
                    <a:pt x="20" y="2"/>
                    <a:pt x="29" y="1"/>
                  </a:cubicBezTo>
                  <a:cubicBezTo>
                    <a:pt x="46" y="0"/>
                    <a:pt x="64" y="15"/>
                    <a:pt x="66" y="17"/>
                  </a:cubicBezTo>
                  <a:cubicBezTo>
                    <a:pt x="69" y="20"/>
                    <a:pt x="70" y="25"/>
                    <a:pt x="68" y="27"/>
                  </a:cubicBezTo>
                  <a:cubicBezTo>
                    <a:pt x="66" y="30"/>
                    <a:pt x="61" y="29"/>
                    <a:pt x="58" y="26"/>
                  </a:cubicBezTo>
                  <a:cubicBezTo>
                    <a:pt x="54" y="23"/>
                    <a:pt x="43" y="15"/>
                    <a:pt x="35" y="15"/>
                  </a:cubicBezTo>
                  <a:cubicBezTo>
                    <a:pt x="30" y="16"/>
                    <a:pt x="27" y="20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6" y="51"/>
                    <a:pt x="124" y="141"/>
                    <a:pt x="210" y="213"/>
                  </a:cubicBezTo>
                  <a:cubicBezTo>
                    <a:pt x="248" y="244"/>
                    <a:pt x="284" y="274"/>
                    <a:pt x="314" y="301"/>
                  </a:cubicBezTo>
                  <a:cubicBezTo>
                    <a:pt x="381" y="361"/>
                    <a:pt x="411" y="372"/>
                    <a:pt x="423" y="372"/>
                  </a:cubicBezTo>
                  <a:cubicBezTo>
                    <a:pt x="428" y="373"/>
                    <a:pt x="430" y="371"/>
                    <a:pt x="430" y="371"/>
                  </a:cubicBezTo>
                  <a:cubicBezTo>
                    <a:pt x="430" y="371"/>
                    <a:pt x="430" y="371"/>
                    <a:pt x="430" y="371"/>
                  </a:cubicBezTo>
                  <a:cubicBezTo>
                    <a:pt x="432" y="368"/>
                    <a:pt x="437" y="368"/>
                    <a:pt x="440" y="371"/>
                  </a:cubicBezTo>
                  <a:cubicBezTo>
                    <a:pt x="444" y="374"/>
                    <a:pt x="445" y="378"/>
                    <a:pt x="443" y="381"/>
                  </a:cubicBezTo>
                  <a:cubicBezTo>
                    <a:pt x="443" y="381"/>
                    <a:pt x="443" y="381"/>
                    <a:pt x="443" y="3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53" name="Freeform 33"/>
            <p:cNvSpPr/>
            <p:nvPr/>
          </p:nvSpPr>
          <p:spPr bwMode="auto">
            <a:xfrm>
              <a:off x="3275013" y="1757363"/>
              <a:ext cx="430213" cy="368300"/>
            </a:xfrm>
            <a:custGeom>
              <a:avLst/>
              <a:gdLst/>
              <a:ahLst/>
              <a:cxnLst>
                <a:cxn ang="0">
                  <a:pos x="282" y="241"/>
                </a:cxn>
                <a:cxn ang="0">
                  <a:pos x="282" y="241"/>
                </a:cxn>
                <a:cxn ang="0">
                  <a:pos x="271" y="238"/>
                </a:cxn>
                <a:cxn ang="0">
                  <a:pos x="5" y="13"/>
                </a:cxn>
                <a:cxn ang="0">
                  <a:pos x="1" y="3"/>
                </a:cxn>
                <a:cxn ang="0">
                  <a:pos x="12" y="3"/>
                </a:cxn>
                <a:cxn ang="0">
                  <a:pos x="280" y="231"/>
                </a:cxn>
                <a:cxn ang="0">
                  <a:pos x="282" y="241"/>
                </a:cxn>
              </a:cxnLst>
              <a:rect l="0" t="0" r="r" b="b"/>
              <a:pathLst>
                <a:path w="284" h="243">
                  <a:moveTo>
                    <a:pt x="282" y="241"/>
                  </a:moveTo>
                  <a:cubicBezTo>
                    <a:pt x="282" y="241"/>
                    <a:pt x="282" y="241"/>
                    <a:pt x="282" y="241"/>
                  </a:cubicBezTo>
                  <a:cubicBezTo>
                    <a:pt x="279" y="243"/>
                    <a:pt x="274" y="242"/>
                    <a:pt x="271" y="238"/>
                  </a:cubicBezTo>
                  <a:cubicBezTo>
                    <a:pt x="190" y="155"/>
                    <a:pt x="7" y="15"/>
                    <a:pt x="5" y="13"/>
                  </a:cubicBezTo>
                  <a:cubicBezTo>
                    <a:pt x="1" y="10"/>
                    <a:pt x="0" y="6"/>
                    <a:pt x="1" y="3"/>
                  </a:cubicBezTo>
                  <a:cubicBezTo>
                    <a:pt x="3" y="0"/>
                    <a:pt x="8" y="0"/>
                    <a:pt x="12" y="3"/>
                  </a:cubicBezTo>
                  <a:cubicBezTo>
                    <a:pt x="19" y="9"/>
                    <a:pt x="199" y="146"/>
                    <a:pt x="280" y="231"/>
                  </a:cubicBezTo>
                  <a:cubicBezTo>
                    <a:pt x="284" y="234"/>
                    <a:pt x="284" y="238"/>
                    <a:pt x="282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54" name="TextBox 31"/>
          <p:cNvSpPr txBox="1"/>
          <p:nvPr/>
        </p:nvSpPr>
        <p:spPr>
          <a:xfrm rot="16711757">
            <a:off x="5405838" y="3499211"/>
            <a:ext cx="648335" cy="436245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p>
            <a:r>
              <a:rPr lang="en-US" sz="2400" dirty="0">
                <a:solidFill>
                  <a:schemeClr val="bg1"/>
                </a:solidFill>
              </a:rPr>
              <a:t>NLU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5" name="TextBox 32"/>
          <p:cNvSpPr txBox="1"/>
          <p:nvPr/>
        </p:nvSpPr>
        <p:spPr>
          <a:xfrm rot="15300000">
            <a:off x="6023328" y="3498385"/>
            <a:ext cx="1059428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</a:rPr>
              <a:t>关键词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6" name="TextBox 33"/>
          <p:cNvSpPr txBox="1"/>
          <p:nvPr/>
        </p:nvSpPr>
        <p:spPr>
          <a:xfrm rot="13893932">
            <a:off x="6864545" y="3031571"/>
            <a:ext cx="644525" cy="436245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p>
            <a:r>
              <a:rPr lang="en-US" sz="2400" dirty="0">
                <a:solidFill>
                  <a:schemeClr val="bg1"/>
                </a:solidFill>
              </a:rPr>
              <a:t>NLG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82395"/>
            <a:ext cx="2309495" cy="2309495"/>
          </a:xfrm>
          <a:prstGeom prst="rect">
            <a:avLst/>
          </a:prstGeom>
        </p:spPr>
      </p:pic>
      <p:grpSp>
        <p:nvGrpSpPr>
          <p:cNvPr id="59" name="Group 97"/>
          <p:cNvGrpSpPr/>
          <p:nvPr/>
        </p:nvGrpSpPr>
        <p:grpSpPr>
          <a:xfrm>
            <a:off x="2788963" y="2583359"/>
            <a:ext cx="1229841" cy="2307032"/>
            <a:chOff x="3124200" y="2206625"/>
            <a:chExt cx="1249363" cy="2354263"/>
          </a:xfrm>
          <a:solidFill>
            <a:srgbClr val="17B59E"/>
          </a:solidFill>
        </p:grpSpPr>
        <p:sp>
          <p:nvSpPr>
            <p:cNvPr id="60" name="Freeform 8"/>
            <p:cNvSpPr/>
            <p:nvPr/>
          </p:nvSpPr>
          <p:spPr bwMode="auto">
            <a:xfrm>
              <a:off x="3221038" y="2243138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124200" y="2206625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3324225" y="2363788"/>
              <a:ext cx="190500" cy="192088"/>
            </a:xfrm>
            <a:custGeom>
              <a:avLst/>
              <a:gdLst/>
              <a:ahLst/>
              <a:cxnLst>
                <a:cxn ang="0">
                  <a:pos x="104" y="23"/>
                </a:cxn>
                <a:cxn ang="0">
                  <a:pos x="23" y="22"/>
                </a:cxn>
                <a:cxn ang="0">
                  <a:pos x="22" y="103"/>
                </a:cxn>
                <a:cxn ang="0">
                  <a:pos x="103" y="104"/>
                </a:cxn>
                <a:cxn ang="0">
                  <a:pos x="104" y="23"/>
                </a:cxn>
              </a:cxnLst>
              <a:rect l="0" t="0" r="r" b="b"/>
              <a:pathLst>
                <a:path w="126" h="126">
                  <a:moveTo>
                    <a:pt x="104" y="23"/>
                  </a:moveTo>
                  <a:cubicBezTo>
                    <a:pt x="82" y="0"/>
                    <a:pt x="46" y="0"/>
                    <a:pt x="23" y="22"/>
                  </a:cubicBezTo>
                  <a:cubicBezTo>
                    <a:pt x="0" y="44"/>
                    <a:pt x="0" y="81"/>
                    <a:pt x="22" y="103"/>
                  </a:cubicBezTo>
                  <a:cubicBezTo>
                    <a:pt x="44" y="126"/>
                    <a:pt x="81" y="126"/>
                    <a:pt x="103" y="104"/>
                  </a:cubicBezTo>
                  <a:cubicBezTo>
                    <a:pt x="126" y="82"/>
                    <a:pt x="126" y="46"/>
                    <a:pt x="104" y="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63" name="Freeform 24"/>
            <p:cNvSpPr/>
            <p:nvPr/>
          </p:nvSpPr>
          <p:spPr bwMode="auto">
            <a:xfrm>
              <a:off x="3324225" y="2368550"/>
              <a:ext cx="115888" cy="182563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76" y="4"/>
                </a:cxn>
                <a:cxn ang="0">
                  <a:pos x="23" y="19"/>
                </a:cxn>
                <a:cxn ang="0">
                  <a:pos x="22" y="100"/>
                </a:cxn>
                <a:cxn ang="0">
                  <a:pos x="75" y="116"/>
                </a:cxn>
                <a:cxn ang="0">
                  <a:pos x="47" y="100"/>
                </a:cxn>
                <a:cxn ang="0">
                  <a:pos x="48" y="19"/>
                </a:cxn>
              </a:cxnLst>
              <a:rect l="0" t="0" r="r" b="b"/>
              <a:pathLst>
                <a:path w="76" h="120">
                  <a:moveTo>
                    <a:pt x="48" y="19"/>
                  </a:moveTo>
                  <a:cubicBezTo>
                    <a:pt x="56" y="12"/>
                    <a:pt x="66" y="7"/>
                    <a:pt x="76" y="4"/>
                  </a:cubicBezTo>
                  <a:cubicBezTo>
                    <a:pt x="58" y="0"/>
                    <a:pt x="38" y="5"/>
                    <a:pt x="23" y="19"/>
                  </a:cubicBezTo>
                  <a:cubicBezTo>
                    <a:pt x="0" y="41"/>
                    <a:pt x="0" y="78"/>
                    <a:pt x="22" y="100"/>
                  </a:cubicBezTo>
                  <a:cubicBezTo>
                    <a:pt x="36" y="115"/>
                    <a:pt x="56" y="120"/>
                    <a:pt x="75" y="116"/>
                  </a:cubicBezTo>
                  <a:cubicBezTo>
                    <a:pt x="65" y="114"/>
                    <a:pt x="55" y="108"/>
                    <a:pt x="47" y="100"/>
                  </a:cubicBezTo>
                  <a:cubicBezTo>
                    <a:pt x="25" y="78"/>
                    <a:pt x="25" y="42"/>
                    <a:pt x="48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grpSp>
        <p:nvGrpSpPr>
          <p:cNvPr id="64" name="Group 110"/>
          <p:cNvGrpSpPr/>
          <p:nvPr/>
        </p:nvGrpSpPr>
        <p:grpSpPr>
          <a:xfrm>
            <a:off x="2699887" y="2136887"/>
            <a:ext cx="362546" cy="645596"/>
            <a:chOff x="3033713" y="1751013"/>
            <a:chExt cx="368300" cy="658813"/>
          </a:xfrm>
        </p:grpSpPr>
        <p:sp>
          <p:nvSpPr>
            <p:cNvPr id="65" name="Freeform 30"/>
            <p:cNvSpPr/>
            <p:nvPr/>
          </p:nvSpPr>
          <p:spPr bwMode="auto">
            <a:xfrm>
              <a:off x="3033713" y="1751013"/>
              <a:ext cx="368300" cy="658813"/>
            </a:xfrm>
            <a:custGeom>
              <a:avLst/>
              <a:gdLst/>
              <a:ahLst/>
              <a:cxnLst>
                <a:cxn ang="0">
                  <a:pos x="238" y="432"/>
                </a:cxn>
                <a:cxn ang="0">
                  <a:pos x="222" y="431"/>
                </a:cxn>
                <a:cxn ang="0">
                  <a:pos x="151" y="334"/>
                </a:cxn>
                <a:cxn ang="0">
                  <a:pos x="100" y="233"/>
                </a:cxn>
                <a:cxn ang="0">
                  <a:pos x="23" y="12"/>
                </a:cxn>
                <a:cxn ang="0">
                  <a:pos x="47" y="2"/>
                </a:cxn>
                <a:cxn ang="0">
                  <a:pos x="72" y="26"/>
                </a:cxn>
                <a:cxn ang="0">
                  <a:pos x="69" y="35"/>
                </a:cxn>
                <a:cxn ang="0">
                  <a:pos x="61" y="31"/>
                </a:cxn>
                <a:cxn ang="0">
                  <a:pos x="46" y="15"/>
                </a:cxn>
                <a:cxn ang="0">
                  <a:pos x="33" y="22"/>
                </a:cxn>
                <a:cxn ang="0">
                  <a:pos x="32" y="22"/>
                </a:cxn>
                <a:cxn ang="0">
                  <a:pos x="111" y="227"/>
                </a:cxn>
                <a:cxn ang="0">
                  <a:pos x="162" y="329"/>
                </a:cxn>
                <a:cxn ang="0">
                  <a:pos x="225" y="418"/>
                </a:cxn>
                <a:cxn ang="0">
                  <a:pos x="232" y="419"/>
                </a:cxn>
                <a:cxn ang="0">
                  <a:pos x="232" y="419"/>
                </a:cxn>
                <a:cxn ang="0">
                  <a:pos x="241" y="422"/>
                </a:cxn>
                <a:cxn ang="0">
                  <a:pos x="239" y="431"/>
                </a:cxn>
                <a:cxn ang="0">
                  <a:pos x="238" y="432"/>
                </a:cxn>
              </a:cxnLst>
              <a:rect l="0" t="0" r="r" b="b"/>
              <a:pathLst>
                <a:path w="243" h="434">
                  <a:moveTo>
                    <a:pt x="238" y="432"/>
                  </a:moveTo>
                  <a:cubicBezTo>
                    <a:pt x="236" y="432"/>
                    <a:pt x="231" y="434"/>
                    <a:pt x="222" y="431"/>
                  </a:cubicBezTo>
                  <a:cubicBezTo>
                    <a:pt x="201" y="423"/>
                    <a:pt x="177" y="389"/>
                    <a:pt x="151" y="334"/>
                  </a:cubicBezTo>
                  <a:cubicBezTo>
                    <a:pt x="137" y="303"/>
                    <a:pt x="119" y="269"/>
                    <a:pt x="100" y="233"/>
                  </a:cubicBezTo>
                  <a:cubicBezTo>
                    <a:pt x="37" y="110"/>
                    <a:pt x="0" y="34"/>
                    <a:pt x="23" y="12"/>
                  </a:cubicBezTo>
                  <a:cubicBezTo>
                    <a:pt x="31" y="4"/>
                    <a:pt x="39" y="0"/>
                    <a:pt x="47" y="2"/>
                  </a:cubicBezTo>
                  <a:cubicBezTo>
                    <a:pt x="62" y="6"/>
                    <a:pt x="71" y="24"/>
                    <a:pt x="72" y="26"/>
                  </a:cubicBezTo>
                  <a:cubicBezTo>
                    <a:pt x="74" y="29"/>
                    <a:pt x="72" y="33"/>
                    <a:pt x="69" y="35"/>
                  </a:cubicBezTo>
                  <a:cubicBezTo>
                    <a:pt x="66" y="36"/>
                    <a:pt x="63" y="34"/>
                    <a:pt x="61" y="31"/>
                  </a:cubicBezTo>
                  <a:cubicBezTo>
                    <a:pt x="59" y="27"/>
                    <a:pt x="53" y="17"/>
                    <a:pt x="46" y="15"/>
                  </a:cubicBezTo>
                  <a:cubicBezTo>
                    <a:pt x="42" y="15"/>
                    <a:pt x="37" y="17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13" y="40"/>
                    <a:pt x="67" y="144"/>
                    <a:pt x="111" y="227"/>
                  </a:cubicBezTo>
                  <a:cubicBezTo>
                    <a:pt x="130" y="264"/>
                    <a:pt x="148" y="298"/>
                    <a:pt x="162" y="329"/>
                  </a:cubicBezTo>
                  <a:cubicBezTo>
                    <a:pt x="194" y="397"/>
                    <a:pt x="215" y="414"/>
                    <a:pt x="225" y="418"/>
                  </a:cubicBezTo>
                  <a:cubicBezTo>
                    <a:pt x="230" y="420"/>
                    <a:pt x="232" y="419"/>
                    <a:pt x="232" y="419"/>
                  </a:cubicBezTo>
                  <a:cubicBezTo>
                    <a:pt x="232" y="419"/>
                    <a:pt x="232" y="419"/>
                    <a:pt x="232" y="419"/>
                  </a:cubicBezTo>
                  <a:cubicBezTo>
                    <a:pt x="235" y="418"/>
                    <a:pt x="239" y="419"/>
                    <a:pt x="241" y="422"/>
                  </a:cubicBezTo>
                  <a:cubicBezTo>
                    <a:pt x="243" y="425"/>
                    <a:pt x="242" y="429"/>
                    <a:pt x="239" y="431"/>
                  </a:cubicBezTo>
                  <a:cubicBezTo>
                    <a:pt x="239" y="431"/>
                    <a:pt x="239" y="431"/>
                    <a:pt x="238" y="4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  <p:sp>
          <p:nvSpPr>
            <p:cNvPr id="66" name="Freeform 31"/>
            <p:cNvSpPr/>
            <p:nvPr/>
          </p:nvSpPr>
          <p:spPr bwMode="auto">
            <a:xfrm>
              <a:off x="3179763" y="1881188"/>
              <a:ext cx="209550" cy="400050"/>
            </a:xfrm>
            <a:custGeom>
              <a:avLst/>
              <a:gdLst/>
              <a:ahLst/>
              <a:cxnLst>
                <a:cxn ang="0">
                  <a:pos x="134" y="263"/>
                </a:cxn>
                <a:cxn ang="0">
                  <a:pos x="133" y="263"/>
                </a:cxn>
                <a:cxn ang="0">
                  <a:pos x="125" y="258"/>
                </a:cxn>
                <a:cxn ang="0">
                  <a:pos x="2" y="11"/>
                </a:cxn>
                <a:cxn ang="0">
                  <a:pos x="3" y="1"/>
                </a:cxn>
                <a:cxn ang="0">
                  <a:pos x="12" y="4"/>
                </a:cxn>
                <a:cxn ang="0">
                  <a:pos x="136" y="254"/>
                </a:cxn>
                <a:cxn ang="0">
                  <a:pos x="134" y="263"/>
                </a:cxn>
              </a:cxnLst>
              <a:rect l="0" t="0" r="r" b="b"/>
              <a:pathLst>
                <a:path w="138" h="264">
                  <a:moveTo>
                    <a:pt x="134" y="263"/>
                  </a:moveTo>
                  <a:cubicBezTo>
                    <a:pt x="134" y="263"/>
                    <a:pt x="133" y="263"/>
                    <a:pt x="133" y="263"/>
                  </a:cubicBezTo>
                  <a:cubicBezTo>
                    <a:pt x="130" y="264"/>
                    <a:pt x="126" y="262"/>
                    <a:pt x="125" y="258"/>
                  </a:cubicBezTo>
                  <a:cubicBezTo>
                    <a:pt x="95" y="171"/>
                    <a:pt x="3" y="12"/>
                    <a:pt x="2" y="11"/>
                  </a:cubicBezTo>
                  <a:cubicBezTo>
                    <a:pt x="0" y="7"/>
                    <a:pt x="1" y="3"/>
                    <a:pt x="3" y="1"/>
                  </a:cubicBezTo>
                  <a:cubicBezTo>
                    <a:pt x="6" y="0"/>
                    <a:pt x="10" y="1"/>
                    <a:pt x="12" y="4"/>
                  </a:cubicBezTo>
                  <a:cubicBezTo>
                    <a:pt x="16" y="11"/>
                    <a:pt x="105" y="166"/>
                    <a:pt x="136" y="254"/>
                  </a:cubicBezTo>
                  <a:cubicBezTo>
                    <a:pt x="138" y="258"/>
                    <a:pt x="136" y="261"/>
                    <a:pt x="134" y="2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67" name="TextBox 32"/>
          <p:cNvSpPr txBox="1"/>
          <p:nvPr/>
        </p:nvSpPr>
        <p:spPr>
          <a:xfrm rot="15300000">
            <a:off x="3082008" y="3537120"/>
            <a:ext cx="617220" cy="436245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p>
            <a:r>
              <a:rPr lang="en-US" sz="2400" dirty="0">
                <a:solidFill>
                  <a:schemeClr val="bg1"/>
                </a:solidFill>
              </a:rPr>
              <a:t>NLP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1989455"/>
            <a:ext cx="8531860" cy="2432685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 bwMode="auto">
          <a:xfrm>
            <a:off x="447675" y="1259840"/>
            <a:ext cx="7369175" cy="43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作者通过收集银行系统的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QA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问题，整理形成了一份银行领域的新数据。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0" y="819785"/>
            <a:ext cx="7235190" cy="3964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693343" y="92783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63703" y="3591991"/>
            <a:ext cx="231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对话历史有效吗？</a:t>
            </a:r>
            <a:endParaRPr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54081" y="3960277"/>
            <a:ext cx="67494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 Neural Dialog Systems Use the Conversation History Effectively?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Empirical Study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447675" y="999490"/>
            <a:ext cx="8133080" cy="1572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因为不能很好的利用对话历史，所以模型经常产生与对话主题无关的句子，比如 “谢谢”，“好的”等。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因此，本文的核心思想就是，如果对测试数据的文本内容进行扰动，模型对文本变化不敏感，那就说明模型没有非常大程度的利用这些内容。</a:t>
            </a:r>
            <a:endParaRPr lang="en-US" altLang="zh-CN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65" y="2734310"/>
            <a:ext cx="7557135" cy="159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数据扰动设计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447675" y="999490"/>
            <a:ext cx="8133080" cy="3630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语句级别的扰动：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1）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Shuf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：随机打乱对话历史中的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utterance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2）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Rev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：每个utterance保持不变，但对话历史语句顺序颠倒。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3）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Drop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：完全丢掉某个utterance。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4）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Truncate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：缩减对话历史，只留下最近的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k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个utterances。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词语级别的扰动：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1）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word-shuffle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：随机调换词序。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2）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reverse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：颠倒词的顺序。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3）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word-drop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：删除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30%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的词。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4）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noun-drop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：删除所有的名词。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 defTabSz="91440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5）</a:t>
            </a:r>
            <a:r>
              <a:rPr lang="en-US" altLang="zh-CN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verb-drop</a:t>
            </a: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：删除所有的动词。</a:t>
            </a:r>
            <a:endParaRPr lang="zh-CN" altLang="en-US" sz="14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447675" y="999490"/>
            <a:ext cx="8133080" cy="3630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bAbI dialog 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任务导向多轮数据集，5个预定饭店的任务，复杂度依次增加。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本文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使用任务5，因为这个是最难的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，而且是对前四个任务的混合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，它包括 1000 个对话，每个对话平均有13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句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en-US" altLang="zh-CN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Persona Chat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多轮的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开放域对话数据集，两个人被随机安排两个角色进行对话产生。10.9k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对话，平均每个对话14.8轮。</a:t>
            </a:r>
            <a:endParaRPr lang="en-US" altLang="zh-CN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en-US" altLang="zh-CN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Dailydialog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：开放域数据集，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收集每天日常的对话，涉及多个主题。13k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个对话，平均每个对话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7.9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轮。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lang="en-US" altLang="zh-CN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MutualFriends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多轮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目标导向数据集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，两个agents必须去发现他们的朋友中谁是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双方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共有的。11k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个对话，平均每个对话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11.41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句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 </a:t>
            </a:r>
            <a:endParaRPr lang="en-US" altLang="zh-CN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6130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" y="767715"/>
            <a:ext cx="7825105" cy="4187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结果发现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447675" y="999490"/>
            <a:ext cx="7164070" cy="3630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FF"/>
              </a:buClr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993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</a:pP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在大多数情况下模型在困惑度上只有很小的改变，甚至当改变非常明显时也变化不大，这意味着模型使用的信息只是提供给他们的信息中很少一部分。</a:t>
            </a:r>
            <a:endParaRPr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T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ransformer对词序的变化不敏感，这意味着他们能学习词袋表示</a:t>
            </a:r>
            <a:r>
              <a:rPr 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注意力机制的使用使得模型使用更多的来自于对话早期的信息</a:t>
            </a:r>
            <a:r>
              <a:rPr 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，因为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当只使用一句话时困惑度增加的非常剧烈</a:t>
            </a:r>
            <a:r>
              <a:rPr 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endParaRPr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>
              <a:buFont typeface="Wingdings" panose="05000000000000000000" pitchFamily="2" charset="2"/>
              <a:buChar char="Ø"/>
            </a:pP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尽管</a:t>
            </a:r>
            <a:r>
              <a:rPr 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T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ransformer模型收敛更快且有着更低的困惑度，但是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相对于</a:t>
            </a:r>
            <a:r>
              <a:rPr lang="en-US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lstm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模型来说</a:t>
            </a:r>
            <a:r>
              <a:rPr 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他们似乎不能捕捉到对话历史中的动态变化且对扰动不是很敏感。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99686" y="1296055"/>
            <a:ext cx="6141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汇报完毕 </a:t>
            </a:r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44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您的聆听</a:t>
            </a:r>
            <a:endParaRPr lang="zh-CN" altLang="en-US" sz="44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5823" y="2554264"/>
            <a:ext cx="9829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汇报人：贾旭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3937" y="2554264"/>
            <a:ext cx="127254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050" dirty="0" smtClean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2020.01.02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47590" y="359976"/>
            <a:ext cx="1916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对话系统的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endParaRPr lang="en-US" altLang="zh-CN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65"/>
          <p:cNvGrpSpPr/>
          <p:nvPr/>
        </p:nvGrpSpPr>
        <p:grpSpPr>
          <a:xfrm>
            <a:off x="3298538" y="1480557"/>
            <a:ext cx="1077431" cy="1185477"/>
            <a:chOff x="3419864" y="1304397"/>
            <a:chExt cx="1094533" cy="1209746"/>
          </a:xfrm>
          <a:solidFill>
            <a:srgbClr val="B37597"/>
          </a:solidFill>
        </p:grpSpPr>
        <p:sp>
          <p:nvSpPr>
            <p:cNvPr id="3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5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" name="Rectangle 47"/>
            <p:cNvSpPr/>
            <p:nvPr/>
          </p:nvSpPr>
          <p:spPr>
            <a:xfrm>
              <a:off x="3699088" y="1468512"/>
              <a:ext cx="536085" cy="471116"/>
            </a:xfrm>
            <a:prstGeom prst="rect">
              <a:avLst/>
            </a:prstGeom>
            <a:solidFill>
              <a:srgbClr val="17B59E"/>
            </a:solidFill>
          </p:spPr>
          <p:txBody>
            <a:bodyPr wrap="none">
              <a:spAutoFit/>
            </a:bodyPr>
            <a:lstStyle/>
            <a:p>
              <a:pPr algn="ctr" defTabSz="1013460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</a:rPr>
                <a:t>01</a:t>
              </a: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5" name="Group 66"/>
          <p:cNvGrpSpPr/>
          <p:nvPr/>
        </p:nvGrpSpPr>
        <p:grpSpPr>
          <a:xfrm>
            <a:off x="4598755" y="1480557"/>
            <a:ext cx="1077431" cy="1185477"/>
            <a:chOff x="4740719" y="1304398"/>
            <a:chExt cx="1094533" cy="1209746"/>
          </a:xfrm>
          <a:solidFill>
            <a:srgbClr val="792E4E"/>
          </a:solidFill>
        </p:grpSpPr>
        <p:sp>
          <p:nvSpPr>
            <p:cNvPr id="6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Rectangle 54"/>
            <p:cNvSpPr/>
            <p:nvPr/>
          </p:nvSpPr>
          <p:spPr>
            <a:xfrm>
              <a:off x="5019943" y="1468513"/>
              <a:ext cx="536085" cy="4711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>
              <a:spAutoFit/>
            </a:bodyPr>
            <a:lstStyle/>
            <a:p>
              <a:pPr algn="ctr" defTabSz="1013460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</a:rPr>
                <a:t>02</a:t>
              </a: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8" name="Group 67"/>
          <p:cNvGrpSpPr/>
          <p:nvPr/>
        </p:nvGrpSpPr>
        <p:grpSpPr>
          <a:xfrm>
            <a:off x="3298538" y="2891839"/>
            <a:ext cx="1077431" cy="1185477"/>
            <a:chOff x="3419864" y="1304397"/>
            <a:chExt cx="1094533" cy="12097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Freeform 68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" name="Rectangle 69"/>
            <p:cNvSpPr/>
            <p:nvPr/>
          </p:nvSpPr>
          <p:spPr>
            <a:xfrm>
              <a:off x="3699088" y="1468512"/>
              <a:ext cx="536085" cy="4711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013460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</a:rPr>
                <a:t>03</a:t>
              </a: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1" name="Group 70"/>
          <p:cNvGrpSpPr/>
          <p:nvPr/>
        </p:nvGrpSpPr>
        <p:grpSpPr>
          <a:xfrm>
            <a:off x="4598755" y="2891839"/>
            <a:ext cx="1077431" cy="1185477"/>
            <a:chOff x="4740719" y="1304398"/>
            <a:chExt cx="1094533" cy="1209746"/>
          </a:xfrm>
          <a:solidFill>
            <a:srgbClr val="17B59E"/>
          </a:solidFill>
        </p:grpSpPr>
        <p:sp>
          <p:nvSpPr>
            <p:cNvPr id="12" name="Freeform 71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3" name="Rectangle 73"/>
            <p:cNvSpPr/>
            <p:nvPr/>
          </p:nvSpPr>
          <p:spPr>
            <a:xfrm>
              <a:off x="5019943" y="1468513"/>
              <a:ext cx="536085" cy="4711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013460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</a:rPr>
                <a:t>04</a:t>
              </a: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784208" y="1480555"/>
            <a:ext cx="1330245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0"/>
          <p:cNvSpPr txBox="1"/>
          <p:nvPr/>
        </p:nvSpPr>
        <p:spPr>
          <a:xfrm>
            <a:off x="5784208" y="1678083"/>
            <a:ext cx="2252317" cy="897890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在NLU(领域分类和意图识别、槽填充)、DST、DPL的基础上，根据学习到的策略来生成对话回复，一般回复包括澄清需求、引导用户、询问、确认、对话结束语等</a:t>
            </a:r>
            <a:endParaRPr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784208" y="2889523"/>
            <a:ext cx="1330245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40"/>
          <p:cNvSpPr txBox="1"/>
          <p:nvPr/>
        </p:nvSpPr>
        <p:spPr>
          <a:xfrm>
            <a:off x="5784208" y="3087052"/>
            <a:ext cx="2252317" cy="69024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根据用户的爱好来进行兴趣匹配以及候选推荐内容排序，然后生成给用户推荐的内容</a:t>
            </a:r>
            <a:endParaRPr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872283" y="1480555"/>
            <a:ext cx="1330245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闲聊型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0"/>
          <p:cNvSpPr txBox="1"/>
          <p:nvPr/>
        </p:nvSpPr>
        <p:spPr>
          <a:xfrm>
            <a:off x="934251" y="1678083"/>
            <a:ext cx="2252317" cy="482600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根据上下文进行意图识别、情感分析等，然后生成开放性回复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872283" y="2889523"/>
            <a:ext cx="1330245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知识问答型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40"/>
          <p:cNvSpPr txBox="1"/>
          <p:nvPr/>
        </p:nvSpPr>
        <p:spPr>
          <a:xfrm>
            <a:off x="934251" y="3087052"/>
            <a:ext cx="2252317" cy="69024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根据问句类型识别与分类、信息检索或文本匹配而生成用户需要的知识（知识、实体、片段等）</a:t>
            </a:r>
            <a:endParaRPr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75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生成方式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6"/>
          <p:cNvSpPr/>
          <p:nvPr/>
        </p:nvSpPr>
        <p:spPr>
          <a:xfrm>
            <a:off x="940534" y="1167803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17B59E"/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6"/>
          <p:cNvSpPr/>
          <p:nvPr/>
        </p:nvSpPr>
        <p:spPr>
          <a:xfrm>
            <a:off x="4960668" y="1167954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595959"/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1115220" y="1772224"/>
            <a:ext cx="525066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1711268" y="1410444"/>
            <a:ext cx="1375626" cy="28257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Text-to-Text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83041" y="1802831"/>
            <a:ext cx="2232224" cy="36195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文本到语言的生成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23"/>
          <p:cNvSpPr txBox="1"/>
          <p:nvPr/>
        </p:nvSpPr>
        <p:spPr>
          <a:xfrm>
            <a:off x="5172947" y="1768168"/>
            <a:ext cx="525066" cy="43624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4"/>
          <p:cNvSpPr txBox="1"/>
          <p:nvPr/>
        </p:nvSpPr>
        <p:spPr>
          <a:xfrm>
            <a:off x="5768996" y="1406388"/>
            <a:ext cx="1375626" cy="282575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Data-to-Text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40769" y="1798141"/>
            <a:ext cx="2232224" cy="36195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数据到语言的生成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2" name="图片 21" descr="9309dcf6f1be4c8497d577cc28c6b5a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2472055"/>
            <a:ext cx="5906135" cy="249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9843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</a:t>
            </a:r>
            <a:endParaRPr lang="en-US" altLang="zh-CN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5868" y="1148764"/>
            <a:ext cx="621507" cy="618705"/>
            <a:chOff x="2082405" y="1855715"/>
            <a:chExt cx="841829" cy="841829"/>
          </a:xfrm>
        </p:grpSpPr>
        <p:sp>
          <p:nvSpPr>
            <p:cNvPr id="4" name="椭圆 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: 圆角 14"/>
          <p:cNvSpPr/>
          <p:nvPr/>
        </p:nvSpPr>
        <p:spPr>
          <a:xfrm>
            <a:off x="1733238" y="1182182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45005" y="1209040"/>
            <a:ext cx="6159500" cy="56515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简单的数据合并：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自然语言处理的简化形式，这将允许将数据转换为文本（通过类似Excel的函数）。为了关联，以邮件合并（MS Word mailmerge）为例，其中间隙填充了一些数据，这些数据是从另一个源（例如MS Excel中的表格）中检索的。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 descr="e29d851bba9346879a4569d1829b2b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40" y="1866265"/>
            <a:ext cx="4331970" cy="315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9843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</a:t>
            </a:r>
            <a:endParaRPr lang="en-US" altLang="zh-CN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75665" y="1148715"/>
            <a:ext cx="621665" cy="618490"/>
          </a:xfrm>
          <a:prstGeom prst="ellipse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矩形: 圆角 14"/>
          <p:cNvSpPr/>
          <p:nvPr/>
        </p:nvSpPr>
        <p:spPr>
          <a:xfrm>
            <a:off x="1733238" y="1182182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75868" y="1144775"/>
            <a:ext cx="621507" cy="618705"/>
            <a:chOff x="2082405" y="1855715"/>
            <a:chExt cx="841829" cy="841829"/>
          </a:xfrm>
        </p:grpSpPr>
        <p:sp>
          <p:nvSpPr>
            <p:cNvPr id="9" name="椭圆 8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: 圆角 19"/>
          <p:cNvSpPr/>
          <p:nvPr/>
        </p:nvSpPr>
        <p:spPr>
          <a:xfrm>
            <a:off x="1733238" y="1178194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094931" y="1268607"/>
            <a:ext cx="6030374" cy="39941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模板化的 NLG ：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这种形式的NLG使用模板驱动模式来显示输出。以足球比赛得分板为例。数据动态地保持更改，并由预定义的业务规则集（如if / else循环语句）生成。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65" y="2227580"/>
            <a:ext cx="5684520" cy="1883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9843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</a:t>
            </a:r>
            <a:endParaRPr lang="en-US" altLang="zh-CN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14"/>
          <p:cNvSpPr/>
          <p:nvPr/>
        </p:nvSpPr>
        <p:spPr>
          <a:xfrm>
            <a:off x="1733238" y="1182182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75868" y="1149440"/>
            <a:ext cx="621507" cy="618705"/>
            <a:chOff x="2082405" y="1855715"/>
            <a:chExt cx="841829" cy="841829"/>
          </a:xfrm>
        </p:grpSpPr>
        <p:sp>
          <p:nvSpPr>
            <p:cNvPr id="14" name="椭圆 1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: 圆角 24"/>
          <p:cNvSpPr/>
          <p:nvPr/>
        </p:nvSpPr>
        <p:spPr>
          <a:xfrm>
            <a:off x="1733238" y="1182858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094931" y="1273272"/>
            <a:ext cx="6030374" cy="39941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高级 NLG ：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这种形式的自然语言生成就像人类一样。它理解意图，添加智能，考虑上下文，并将结果呈现在用户可以轻松阅读和理解的富有洞察力的叙述中。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83610" y="1918335"/>
            <a:ext cx="1993265" cy="3065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0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1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2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3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4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5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6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7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8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19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.xml><?xml version="1.0" encoding="utf-8"?>
<p:tagLst xmlns:p="http://schemas.openxmlformats.org/presentationml/2006/main">
  <p:tag name="REFSHAPE" val="406440524"/>
  <p:tag name="KSO_WM_UNIT_PLACING_PICTURE_USER_VIEWPORT" val="{&quot;height&quot;:6397,&quot;width&quot;:4160}"/>
</p:tagLst>
</file>

<file path=ppt/tags/tag20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1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2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3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4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5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6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7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8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29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3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30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31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32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33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4.xml><?xml version="1.0" encoding="utf-8"?>
<p:tagLst xmlns:p="http://schemas.openxmlformats.org/presentationml/2006/main">
  <p:tag name="REFSHAPE" val="707279956"/>
  <p:tag name="KSO_WM_UNIT_PLACING_PICTURE_USER_VIEWPORT" val="{&quot;height&quot;:4716,&quot;width&quot;:7853}"/>
</p:tagLst>
</file>

<file path=ppt/tags/tag5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6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7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8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ags/tag9.xml><?xml version="1.0" encoding="utf-8"?>
<p:tagLst xmlns:p="http://schemas.openxmlformats.org/presentationml/2006/main">
  <p:tag name="KSO_WM_UNIT_PLACING_PICTURE_USER_VIEWPORT" val="{&quot;height&quot;:4427.6614173228345,&quot;width&quot;:7871.3984251968504}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6059</Words>
  <Application>WPS 演示</Application>
  <PresentationFormat>自定义</PresentationFormat>
  <Paragraphs>413</Paragraphs>
  <Slides>48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Arial</vt:lpstr>
      <vt:lpstr>宋体</vt:lpstr>
      <vt:lpstr>Wingdings</vt:lpstr>
      <vt:lpstr>Calibri</vt:lpstr>
      <vt:lpstr>Calibri</vt:lpstr>
      <vt:lpstr>微软雅黑</vt:lpstr>
      <vt:lpstr>Arial</vt:lpstr>
      <vt:lpstr>华文细黑</vt:lpstr>
      <vt:lpstr>Arial Unicode MS</vt:lpstr>
      <vt:lpstr>Calibri Light</vt:lpstr>
      <vt:lpstr>Adobe Arabic</vt:lpstr>
      <vt:lpstr>Times New Roman</vt:lpstr>
      <vt:lpstr>Lato Regular</vt:lpstr>
      <vt:lpstr>Segoe Print</vt:lpstr>
      <vt:lpstr>Gill Sans</vt:lpstr>
      <vt:lpstr>Gill Sans MT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工作总结汇报</dc:title>
  <dc:creator>第一PPT</dc:creator>
  <cp:keywords>www.1ppt.com</cp:keywords>
  <dc:description>www.1ppt.com</dc:description>
  <cp:lastModifiedBy>贾旭</cp:lastModifiedBy>
  <cp:revision>35</cp:revision>
  <dcterms:created xsi:type="dcterms:W3CDTF">2017-05-18T11:30:00Z</dcterms:created>
  <dcterms:modified xsi:type="dcterms:W3CDTF">2020-01-02T05:38:48Z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